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tags/tag2.xml" ContentType="application/vnd.openxmlformats-officedocument.presentationml.tags+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diagrams/data1.xml" ContentType="application/vnd.openxmlformats-officedocument.drawingml.diagramData+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diagrams/drawing2.xml" ContentType="application/vnd.ms-office.drawingml.diagramDrawing+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Default Extension="wdp" ContentType="image/vnd.ms-photo"/>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1"/>
  </p:notesMasterIdLst>
  <p:sldIdLst>
    <p:sldId id="256" r:id="rId2"/>
    <p:sldId id="324" r:id="rId3"/>
    <p:sldId id="571" r:id="rId4"/>
    <p:sldId id="564" r:id="rId5"/>
    <p:sldId id="443" r:id="rId6"/>
    <p:sldId id="444" r:id="rId7"/>
    <p:sldId id="457" r:id="rId8"/>
    <p:sldId id="469" r:id="rId9"/>
    <p:sldId id="284" r:id="rId10"/>
    <p:sldId id="285" r:id="rId11"/>
    <p:sldId id="315" r:id="rId12"/>
    <p:sldId id="286" r:id="rId13"/>
    <p:sldId id="313" r:id="rId14"/>
    <p:sldId id="572" r:id="rId15"/>
    <p:sldId id="573" r:id="rId16"/>
    <p:sldId id="316" r:id="rId17"/>
    <p:sldId id="462" r:id="rId18"/>
    <p:sldId id="528" r:id="rId19"/>
    <p:sldId id="586" r:id="rId20"/>
    <p:sldId id="320" r:id="rId21"/>
    <p:sldId id="321" r:id="rId22"/>
    <p:sldId id="587" r:id="rId23"/>
    <p:sldId id="582" r:id="rId24"/>
    <p:sldId id="583" r:id="rId25"/>
    <p:sldId id="322" r:id="rId26"/>
    <p:sldId id="574" r:id="rId27"/>
    <p:sldId id="319" r:id="rId28"/>
    <p:sldId id="584" r:id="rId29"/>
    <p:sldId id="323" r:id="rId30"/>
    <p:sldId id="456" r:id="rId31"/>
    <p:sldId id="585" r:id="rId32"/>
    <p:sldId id="326" r:id="rId33"/>
    <p:sldId id="523" r:id="rId34"/>
    <p:sldId id="461" r:id="rId35"/>
    <p:sldId id="445" r:id="rId36"/>
    <p:sldId id="588" r:id="rId37"/>
    <p:sldId id="407" r:id="rId38"/>
    <p:sldId id="467" r:id="rId39"/>
    <p:sldId id="468" r:id="rId40"/>
    <p:sldId id="448" r:id="rId41"/>
    <p:sldId id="508" r:id="rId42"/>
    <p:sldId id="458" r:id="rId43"/>
    <p:sldId id="575" r:id="rId44"/>
    <p:sldId id="463" r:id="rId45"/>
    <p:sldId id="531" r:id="rId46"/>
    <p:sldId id="532" r:id="rId47"/>
    <p:sldId id="470" r:id="rId48"/>
    <p:sldId id="535" r:id="rId49"/>
    <p:sldId id="581" r:id="rId50"/>
    <p:sldId id="301" r:id="rId51"/>
    <p:sldId id="576" r:id="rId52"/>
    <p:sldId id="289" r:id="rId53"/>
    <p:sldId id="577" r:id="rId54"/>
    <p:sldId id="509" r:id="rId55"/>
    <p:sldId id="525" r:id="rId56"/>
    <p:sldId id="527" r:id="rId57"/>
    <p:sldId id="418" r:id="rId58"/>
    <p:sldId id="553" r:id="rId59"/>
    <p:sldId id="589" r:id="rId60"/>
    <p:sldId id="590" r:id="rId61"/>
    <p:sldId id="521" r:id="rId62"/>
    <p:sldId id="591" r:id="rId63"/>
    <p:sldId id="419" r:id="rId64"/>
    <p:sldId id="592" r:id="rId65"/>
    <p:sldId id="431" r:id="rId66"/>
    <p:sldId id="510" r:id="rId67"/>
    <p:sldId id="303" r:id="rId68"/>
    <p:sldId id="580" r:id="rId69"/>
    <p:sldId id="593" r:id="rId70"/>
    <p:sldId id="594" r:id="rId71"/>
    <p:sldId id="348" r:id="rId72"/>
    <p:sldId id="519" r:id="rId73"/>
    <p:sldId id="465" r:id="rId74"/>
    <p:sldId id="466" r:id="rId75"/>
    <p:sldId id="402" r:id="rId76"/>
    <p:sldId id="595" r:id="rId77"/>
    <p:sldId id="522" r:id="rId78"/>
    <p:sldId id="596" r:id="rId79"/>
    <p:sldId id="536" r:id="rId80"/>
    <p:sldId id="432" r:id="rId81"/>
    <p:sldId id="516" r:id="rId82"/>
    <p:sldId id="597" r:id="rId83"/>
    <p:sldId id="517" r:id="rId84"/>
    <p:sldId id="518" r:id="rId85"/>
    <p:sldId id="486" r:id="rId86"/>
    <p:sldId id="598" r:id="rId87"/>
    <p:sldId id="599" r:id="rId88"/>
    <p:sldId id="429" r:id="rId89"/>
    <p:sldId id="430" r:id="rId90"/>
    <p:sldId id="426" r:id="rId91"/>
    <p:sldId id="601" r:id="rId92"/>
    <p:sldId id="427" r:id="rId93"/>
    <p:sldId id="600" r:id="rId94"/>
    <p:sldId id="473" r:id="rId95"/>
    <p:sldId id="533" r:id="rId96"/>
    <p:sldId id="349" r:id="rId97"/>
    <p:sldId id="538" r:id="rId98"/>
    <p:sldId id="539" r:id="rId99"/>
    <p:sldId id="540" r:id="rId100"/>
    <p:sldId id="541" r:id="rId101"/>
    <p:sldId id="542" r:id="rId102"/>
    <p:sldId id="543" r:id="rId103"/>
    <p:sldId id="544" r:id="rId104"/>
    <p:sldId id="546" r:id="rId105"/>
    <p:sldId id="547" r:id="rId106"/>
    <p:sldId id="548" r:id="rId107"/>
    <p:sldId id="550" r:id="rId108"/>
    <p:sldId id="551" r:id="rId109"/>
    <p:sldId id="504" r:id="rId110"/>
    <p:sldId id="502" r:id="rId111"/>
    <p:sldId id="503" r:id="rId112"/>
    <p:sldId id="520" r:id="rId113"/>
    <p:sldId id="493" r:id="rId114"/>
    <p:sldId id="602" r:id="rId115"/>
    <p:sldId id="494" r:id="rId116"/>
    <p:sldId id="568" r:id="rId117"/>
    <p:sldId id="567" r:id="rId118"/>
    <p:sldId id="496" r:id="rId119"/>
    <p:sldId id="497" r:id="rId120"/>
    <p:sldId id="603" r:id="rId121"/>
    <p:sldId id="534" r:id="rId122"/>
    <p:sldId id="604" r:id="rId123"/>
    <p:sldId id="605" r:id="rId124"/>
    <p:sldId id="501" r:id="rId125"/>
    <p:sldId id="606" r:id="rId126"/>
    <p:sldId id="498" r:id="rId127"/>
    <p:sldId id="499" r:id="rId128"/>
    <p:sldId id="607" r:id="rId129"/>
    <p:sldId id="395" r:id="rId130"/>
    <p:sldId id="511" r:id="rId131"/>
    <p:sldId id="512" r:id="rId132"/>
    <p:sldId id="515" r:id="rId133"/>
    <p:sldId id="554" r:id="rId134"/>
    <p:sldId id="555" r:id="rId135"/>
    <p:sldId id="556" r:id="rId136"/>
    <p:sldId id="557" r:id="rId137"/>
    <p:sldId id="558" r:id="rId138"/>
    <p:sldId id="559" r:id="rId139"/>
    <p:sldId id="560" r:id="rId140"/>
    <p:sldId id="561" r:id="rId141"/>
    <p:sldId id="562" r:id="rId142"/>
    <p:sldId id="433" r:id="rId143"/>
    <p:sldId id="565" r:id="rId144"/>
    <p:sldId id="434" r:id="rId145"/>
    <p:sldId id="435" r:id="rId146"/>
    <p:sldId id="391" r:id="rId147"/>
    <p:sldId id="569" r:id="rId148"/>
    <p:sldId id="336" r:id="rId149"/>
    <p:sldId id="437" r:id="rId150"/>
    <p:sldId id="608" r:id="rId151"/>
    <p:sldId id="438" r:id="rId152"/>
    <p:sldId id="439" r:id="rId153"/>
    <p:sldId id="441" r:id="rId154"/>
    <p:sldId id="442" r:id="rId155"/>
    <p:sldId id="609" r:id="rId156"/>
    <p:sldId id="366" r:id="rId157"/>
    <p:sldId id="367" r:id="rId158"/>
    <p:sldId id="369" r:id="rId159"/>
    <p:sldId id="477" r:id="rId160"/>
    <p:sldId id="479" r:id="rId161"/>
    <p:sldId id="480" r:id="rId162"/>
    <p:sldId id="482" r:id="rId163"/>
    <p:sldId id="483" r:id="rId164"/>
    <p:sldId id="570" r:id="rId165"/>
    <p:sldId id="484" r:id="rId166"/>
    <p:sldId id="505" r:id="rId167"/>
    <p:sldId id="506" r:id="rId168"/>
    <p:sldId id="610" r:id="rId169"/>
    <p:sldId id="485" r:id="rId1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39D"/>
    <a:srgbClr val="66CCFF"/>
    <a:srgbClr val="008080"/>
    <a:srgbClr val="FFCC66"/>
    <a:srgbClr val="CC66FF"/>
    <a:srgbClr val="97DCFF"/>
    <a:srgbClr val="B6DF89"/>
    <a:srgbClr val="05953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571" autoAdjust="0"/>
    <p:restoredTop sz="70784" autoAdjust="0"/>
  </p:normalViewPr>
  <p:slideViewPr>
    <p:cSldViewPr>
      <p:cViewPr>
        <p:scale>
          <a:sx n="90" d="100"/>
          <a:sy n="90" d="100"/>
        </p:scale>
        <p:origin x="-840" y="-12"/>
      </p:cViewPr>
      <p:guideLst>
        <p:guide orient="horz" pos="2160"/>
        <p:guide pos="2880"/>
      </p:guideLst>
    </p:cSldViewPr>
  </p:slideViewPr>
  <p:outlineViewPr>
    <p:cViewPr>
      <p:scale>
        <a:sx n="33" d="100"/>
        <a:sy n="33" d="100"/>
      </p:scale>
      <p:origin x="0" y="22110"/>
    </p:cViewPr>
  </p:outlineViewPr>
  <p:notesTextViewPr>
    <p:cViewPr>
      <p:scale>
        <a:sx n="1" d="1"/>
        <a:sy n="1" d="1"/>
      </p:scale>
      <p:origin x="0" y="0"/>
    </p:cViewPr>
  </p:notesTextViewPr>
  <p:sorterViewPr>
    <p:cViewPr>
      <p:scale>
        <a:sx n="111" d="100"/>
        <a:sy n="111" d="100"/>
      </p:scale>
      <p:origin x="0" y="2997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custLinFactNeighborX="-2878" custLinFactNeighborY="2900">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custLinFactX="-9833" custLinFactY="16480" custLinFactNeighborX="-100000" custLinFactNeighborY="100000">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custLinFactX="11440" custLinFactY="-4792" custLinFactNeighborX="100000" custLinFactNeighborY="-100000">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custLinFactNeighborX="3747" custLinFactNeighborY="4245">
        <dgm:presLayoutVars>
          <dgm:chMax val="0"/>
          <dgm:chPref val="0"/>
          <dgm:bulletEnabled val="1"/>
        </dgm:presLayoutVars>
      </dgm:prSet>
      <dgm:spPr/>
      <dgm:t>
        <a:bodyPr/>
        <a:lstStyle/>
        <a:p>
          <a:endParaRPr lang="en-CA"/>
        </a:p>
      </dgm:t>
    </dgm:pt>
  </dgm:ptLst>
  <dgm:cxnLst>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C8EACF8-9900-A840-9062-026AA0FF531C}" type="presOf" srcId="{3E4F9D75-D5D8-4314-ACBD-27833A7F9B37}" destId="{0F528374-3DE1-4486-B71C-82DC73192314}" srcOrd="0" destOrd="0" presId="urn:microsoft.com/office/officeart/2005/8/layout/matrix3"/>
    <dgm:cxn modelId="{6291E3CE-FEF7-934D-9F08-99372A06BACC}" type="presOf" srcId="{1439D559-D189-4FF1-A4FB-F22A15A268D1}" destId="{B6C28692-8BAE-4E06-A3BE-9AAFCCA84D47}" srcOrd="0" destOrd="0" presId="urn:microsoft.com/office/officeart/2005/8/layout/matrix3"/>
    <dgm:cxn modelId="{939B11B7-C44F-FF4B-85C1-B6FD9FF8598E}" type="presOf" srcId="{D1EB14A3-E50B-4C6B-8B85-FC2F1AA58ED5}" destId="{ECAE1A64-3C26-4CD0-8055-16154FF0361B}" srcOrd="0" destOrd="0" presId="urn:microsoft.com/office/officeart/2005/8/layout/matrix3"/>
    <dgm:cxn modelId="{E893CCFC-B2E8-3841-84C6-43F12BA6423E}" type="presOf" srcId="{95D9FA2A-C5BC-4752-8E72-6799C0FBC1C6}" destId="{C9DED484-765B-4B50-9650-386C82457535}" srcOrd="0" destOrd="0" presId="urn:microsoft.com/office/officeart/2005/8/layout/matrix3"/>
    <dgm:cxn modelId="{885E1351-4F20-A94D-8979-BC674CAF2A8E}"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0E5C94D9-308F-8443-9EF8-3AAA76A5C8B2}" type="presParOf" srcId="{0F528374-3DE1-4486-B71C-82DC73192314}" destId="{7476B03F-5A87-4E08-A32E-D8B9821AFAB6}" srcOrd="0" destOrd="0" presId="urn:microsoft.com/office/officeart/2005/8/layout/matrix3"/>
    <dgm:cxn modelId="{3FCF44E3-5318-4D45-86E8-0C22F275BAC8}" type="presParOf" srcId="{0F528374-3DE1-4486-B71C-82DC73192314}" destId="{ECAE1A64-3C26-4CD0-8055-16154FF0361B}" srcOrd="1" destOrd="0" presId="urn:microsoft.com/office/officeart/2005/8/layout/matrix3"/>
    <dgm:cxn modelId="{7BA5DC34-C16C-BA49-8ACA-1FAC0176AF69}" type="presParOf" srcId="{0F528374-3DE1-4486-B71C-82DC73192314}" destId="{AA9D5778-9E54-41DB-BF3A-44486A11C644}" srcOrd="2" destOrd="0" presId="urn:microsoft.com/office/officeart/2005/8/layout/matrix3"/>
    <dgm:cxn modelId="{92A239AB-6C4D-3040-967E-856B59B2A6A3}" type="presParOf" srcId="{0F528374-3DE1-4486-B71C-82DC73192314}" destId="{B6C28692-8BAE-4E06-A3BE-9AAFCCA84D47}" srcOrd="3" destOrd="0" presId="urn:microsoft.com/office/officeart/2005/8/layout/matrix3"/>
    <dgm:cxn modelId="{419B0AF8-E166-584A-8DCD-83F4E0121685}"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FB90970D-CB2A-7A4F-B9E5-767253343FD0}" type="presOf" srcId="{B5E039F1-BBD9-49CA-AED0-167893AD4C2D}" destId="{AA9D5778-9E54-41DB-BF3A-44486A11C644}" srcOrd="0" destOrd="0" presId="urn:microsoft.com/office/officeart/2005/8/layout/matrix3"/>
    <dgm:cxn modelId="{68EBDCAF-B9EA-DE4C-9245-47FFCED69D95}" type="presOf" srcId="{95D9FA2A-C5BC-4752-8E72-6799C0FBC1C6}" destId="{C9DED484-765B-4B50-9650-386C82457535}" srcOrd="0" destOrd="0" presId="urn:microsoft.com/office/officeart/2005/8/layout/matrix3"/>
    <dgm:cxn modelId="{21B2A84E-D3F5-924F-B510-C2A1DF7AF6A7}" type="presOf" srcId="{D1EB14A3-E50B-4C6B-8B85-FC2F1AA58ED5}" destId="{ECAE1A64-3C26-4CD0-8055-16154FF0361B}" srcOrd="0" destOrd="0" presId="urn:microsoft.com/office/officeart/2005/8/layout/matrix3"/>
    <dgm:cxn modelId="{301F288C-6318-844C-9E5D-DCD66969319B}"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517E1D6D-9151-4B41-B621-7E8C9C699428}" type="presOf" srcId="{3E4F9D75-D5D8-4314-ACBD-27833A7F9B37}" destId="{0F528374-3DE1-4486-B71C-82DC73192314}" srcOrd="0" destOrd="0" presId="urn:microsoft.com/office/officeart/2005/8/layout/matrix3"/>
    <dgm:cxn modelId="{304AFA19-5170-114D-A270-1F08B2F93371}" type="presParOf" srcId="{0F528374-3DE1-4486-B71C-82DC73192314}" destId="{7476B03F-5A87-4E08-A32E-D8B9821AFAB6}" srcOrd="0" destOrd="0" presId="urn:microsoft.com/office/officeart/2005/8/layout/matrix3"/>
    <dgm:cxn modelId="{39B46A7A-6FBB-7540-BA2E-31C42EBAF57A}" type="presParOf" srcId="{0F528374-3DE1-4486-B71C-82DC73192314}" destId="{ECAE1A64-3C26-4CD0-8055-16154FF0361B}" srcOrd="1" destOrd="0" presId="urn:microsoft.com/office/officeart/2005/8/layout/matrix3"/>
    <dgm:cxn modelId="{FE64612C-8FCA-2641-A3AC-E68FD00018D4}" type="presParOf" srcId="{0F528374-3DE1-4486-B71C-82DC73192314}" destId="{AA9D5778-9E54-41DB-BF3A-44486A11C644}" srcOrd="2" destOrd="0" presId="urn:microsoft.com/office/officeart/2005/8/layout/matrix3"/>
    <dgm:cxn modelId="{9581585E-98E1-C742-AE0A-253F28AB3ED9}" type="presParOf" srcId="{0F528374-3DE1-4486-B71C-82DC73192314}" destId="{B6C28692-8BAE-4E06-A3BE-9AAFCCA84D47}" srcOrd="3" destOrd="0" presId="urn:microsoft.com/office/officeart/2005/8/layout/matrix3"/>
    <dgm:cxn modelId="{BA196175-7619-3C4B-8A81-D01CADCA399B}"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B03F-5A87-4E08-A32E-D8B9821AFAB6}">
      <dsp:nvSpPr>
        <dsp:cNvPr id="0" name=""/>
        <dsp:cNvSpPr/>
      </dsp:nvSpPr>
      <dsp:spPr>
        <a:xfrm>
          <a:off x="871984" y="0"/>
          <a:ext cx="3343920" cy="33439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152123" y="355492"/>
          <a:ext cx="1304128" cy="130412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solidFill>
            </a:rPr>
            <a:t>REST</a:t>
          </a:r>
          <a:endParaRPr lang="en-CA" sz="1500" b="1" kern="1200" dirty="0">
            <a:solidFill>
              <a:schemeClr val="tx1"/>
            </a:solidFill>
          </a:endParaRPr>
        </a:p>
      </dsp:txBody>
      <dsp:txXfrm>
        <a:off x="1152123" y="355492"/>
        <a:ext cx="1304128" cy="1304128"/>
      </dsp:txXfrm>
    </dsp:sp>
    <dsp:sp modelId="{AA9D5778-9E54-41DB-BF3A-44486A11C644}">
      <dsp:nvSpPr>
        <dsp:cNvPr id="0" name=""/>
        <dsp:cNvSpPr/>
      </dsp:nvSpPr>
      <dsp:spPr>
        <a:xfrm>
          <a:off x="1161739" y="1836721"/>
          <a:ext cx="1304128" cy="130412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solidFill>
            </a:rPr>
            <a:t>Documents</a:t>
          </a:r>
          <a:endParaRPr lang="en-CA" sz="1500" b="1" kern="1200" dirty="0">
            <a:solidFill>
              <a:schemeClr val="tx1"/>
            </a:solidFill>
          </a:endParaRPr>
        </a:p>
      </dsp:txBody>
      <dsp:txXfrm>
        <a:off x="1161739" y="1836721"/>
        <a:ext cx="1304128" cy="1304128"/>
      </dsp:txXfrm>
    </dsp:sp>
    <dsp:sp modelId="{B6C28692-8BAE-4E06-A3BE-9AAFCCA84D47}">
      <dsp:nvSpPr>
        <dsp:cNvPr id="0" name=""/>
        <dsp:cNvSpPr/>
      </dsp:nvSpPr>
      <dsp:spPr>
        <a:xfrm>
          <a:off x="2642977" y="355496"/>
          <a:ext cx="1304128" cy="130412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solidFill>
            </a:rPr>
            <a:t>Messages</a:t>
          </a:r>
          <a:endParaRPr lang="en-CA" sz="1500" b="1" kern="1200" dirty="0">
            <a:solidFill>
              <a:schemeClr val="tx1"/>
            </a:solidFill>
          </a:endParaRPr>
        </a:p>
      </dsp:txBody>
      <dsp:txXfrm>
        <a:off x="2642977" y="355496"/>
        <a:ext cx="1304128" cy="1304128"/>
      </dsp:txXfrm>
    </dsp:sp>
    <dsp:sp modelId="{C9DED484-765B-4B50-9650-386C82457535}">
      <dsp:nvSpPr>
        <dsp:cNvPr id="0" name=""/>
        <dsp:cNvSpPr/>
      </dsp:nvSpPr>
      <dsp:spPr>
        <a:xfrm>
          <a:off x="2642968" y="1777479"/>
          <a:ext cx="1304128" cy="130412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solidFill>
            </a:rPr>
            <a:t>Services</a:t>
          </a:r>
          <a:endParaRPr lang="en-CA" sz="1500" b="1" kern="1200" dirty="0">
            <a:solidFill>
              <a:schemeClr val="tx1"/>
            </a:solidFill>
          </a:endParaRPr>
        </a:p>
      </dsp:txBody>
      <dsp:txXfrm>
        <a:off x="2642968" y="1777479"/>
        <a:ext cx="1304128" cy="130412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endParaRPr lang="en-CA" sz="900" b="1" kern="1200" dirty="0">
            <a:solidFill>
              <a:schemeClr val="tx1"/>
            </a:solidFill>
          </a:endParaRPr>
        </a:p>
      </dsp:txBody>
      <dsp:txXfrm>
        <a:off x="262553" y="146653"/>
        <a:ext cx="602050" cy="60205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endParaRPr lang="en-CA" sz="900" b="1" kern="1200" dirty="0">
            <a:solidFill>
              <a:schemeClr val="tx1"/>
            </a:solidFill>
          </a:endParaRPr>
        </a:p>
      </dsp:txBody>
      <dsp:txXfrm>
        <a:off x="910915" y="146653"/>
        <a:ext cx="602050" cy="60205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endParaRPr lang="en-CA" sz="900" b="1" kern="1200" dirty="0">
            <a:solidFill>
              <a:schemeClr val="tx1"/>
            </a:solidFill>
          </a:endParaRPr>
        </a:p>
      </dsp:txBody>
      <dsp:txXfrm>
        <a:off x="262553" y="795015"/>
        <a:ext cx="602050" cy="60205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Services</a:t>
          </a:r>
          <a:endParaRPr lang="en-CA" sz="900" b="1" kern="1200" dirty="0">
            <a:solidFill>
              <a:schemeClr val="tx1"/>
            </a:solidFill>
          </a:endParaRPr>
        </a:p>
      </dsp:txBody>
      <dsp:txXfrm>
        <a:off x="910915" y="795015"/>
        <a:ext cx="602050" cy="602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04/01/2016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mdb.com/name/nm0001691/?ref_=tt_trv_q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imdb.com/name/nm0001691/?ref_=tt_trv_qu"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Remote_procedure_call"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Address_spac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Subroutine" TargetMode="External"/><Relationship Id="rId5" Type="http://schemas.openxmlformats.org/officeDocument/2006/relationships/hyperlink" Target="https://en.wikipedia.org/wiki/Computer_program" TargetMode="External"/><Relationship Id="rId4" Type="http://schemas.openxmlformats.org/officeDocument/2006/relationships/hyperlink" Target="https://en.wikipedia.org/wiki/Client-server_model" TargetMode="Externa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High-level_programming_language" TargetMode="External"/><Relationship Id="rId3" Type="http://schemas.openxmlformats.org/officeDocument/2006/relationships/hyperlink" Target="https://en.wikipedia.org/wiki/Computer_programming" TargetMode="External"/><Relationship Id="rId7" Type="http://schemas.openxmlformats.org/officeDocument/2006/relationships/hyperlink" Target="https://en.wikipedia.org/wiki/Persistent_storage" TargetMode="External"/><Relationship Id="rId12" Type="http://schemas.openxmlformats.org/officeDocument/2006/relationships/hyperlink" Target="https://en.wikipedia.org/wiki/Computing_platform"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Backronym" TargetMode="External"/><Relationship Id="rId11" Type="http://schemas.openxmlformats.org/officeDocument/2006/relationships/hyperlink" Target="https://en.wikipedia.org/wiki/Interface_(computer_science)" TargetMode="External"/><Relationship Id="rId5" Type="http://schemas.openxmlformats.org/officeDocument/2006/relationships/hyperlink" Target="https://en.wikipedia.org/wiki/Acronym_and_initialism" TargetMode="External"/><Relationship Id="rId10" Type="http://schemas.openxmlformats.org/officeDocument/2006/relationships/hyperlink" Target="https://en.wikipedia.org/wiki/Abstraction_(computer_science)" TargetMode="External"/><Relationship Id="rId4" Type="http://schemas.openxmlformats.org/officeDocument/2006/relationships/hyperlink" Target="https://en.wikipedia.org/wiki/Create,_read,_update_and_delete" TargetMode="External"/><Relationship Id="rId9" Type="http://schemas.openxmlformats.org/officeDocument/2006/relationships/hyperlink" Target="https://en.wikipedia.org/wiki/Softwa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Blogs" TargetMode="External"/><Relationship Id="rId3" Type="http://schemas.openxmlformats.org/officeDocument/2006/relationships/hyperlink" Target="https://en.wikipedia.org/wiki/Telemedicine" TargetMode="External"/><Relationship Id="rId7" Type="http://schemas.openxmlformats.org/officeDocument/2006/relationships/hyperlink" Target="https://en.wikipedia.org/wiki/Messageboard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nnected_Health" TargetMode="External"/><Relationship Id="rId5" Type="http://schemas.openxmlformats.org/officeDocument/2006/relationships/hyperlink" Target="https://en.wikipedia.org/wiki/MHealth" TargetMode="External"/><Relationship Id="rId4" Type="http://schemas.openxmlformats.org/officeDocument/2006/relationships/hyperlink" Target="https://en.wikipedia.org/wiki/Electronic_medical_records"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smtClean="0"/>
              <a:t>I will be trying to  use the </a:t>
            </a:r>
            <a:r>
              <a:rPr lang="en-US" baseline="0" dirty="0" err="1" smtClean="0"/>
              <a:t>FHIR</a:t>
            </a:r>
            <a:r>
              <a:rPr lang="en-US" baseline="0" dirty="0" smtClean="0"/>
              <a:t> specification throughout this tutorial.  Try to tie the topic into the spec and where the information can be found.  So slides such as the following will be interspersed into the discussion as </a:t>
            </a:r>
            <a:r>
              <a:rPr lang="en-US" baseline="0" dirty="0" err="1" smtClean="0"/>
              <a:t>queus</a:t>
            </a:r>
            <a:r>
              <a:rPr lang="en-US" baseline="0" dirty="0" smtClean="0"/>
              <a:t> to jump to spec…..</a:t>
            </a:r>
          </a:p>
          <a:p>
            <a:pPr>
              <a:buFont typeface="Arial" charset="0"/>
              <a:buChar char="•"/>
            </a:pPr>
            <a:endParaRPr lang="en-US" baseline="0" dirty="0" smtClean="0"/>
          </a:p>
          <a:p>
            <a:pPr>
              <a:buFont typeface="Arial" charset="0"/>
              <a:buChar char="•"/>
            </a:pPr>
            <a:endParaRPr lang="en-US" baseline="0" dirty="0" smtClean="0"/>
          </a:p>
          <a:p>
            <a:pPr>
              <a:buFont typeface="Arial" charset="0"/>
              <a:buChar char="•"/>
            </a:pPr>
            <a:r>
              <a:rPr lang="en-US" baseline="0" dirty="0" smtClean="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6125" cy="3417888"/>
          </a:xfrm>
        </p:spPr>
      </p:sp>
      <p:sp>
        <p:nvSpPr>
          <p:cNvPr id="3" name="Notes Placeholder 2"/>
          <p:cNvSpPr>
            <a:spLocks noGrp="1"/>
          </p:cNvSpPr>
          <p:nvPr>
            <p:ph type="body" idx="1"/>
          </p:nvPr>
        </p:nvSpPr>
        <p:spPr/>
        <p:txBody>
          <a:bodyPr/>
          <a:lstStyle/>
          <a:p>
            <a:r>
              <a:rPr lang="en-US" dirty="0" smtClean="0"/>
              <a:t>James Agnew -</a:t>
            </a:r>
            <a:r>
              <a:rPr lang="en-US" baseline="0" dirty="0" smtClean="0"/>
              <a:t> HAPI</a:t>
            </a:r>
            <a:endParaRPr lang="en-US" dirty="0"/>
          </a:p>
        </p:txBody>
      </p:sp>
    </p:spTree>
    <p:extLst>
      <p:ext uri="{BB962C8B-B14F-4D97-AF65-F5344CB8AC3E}">
        <p14:creationId xmlns="" xmlns:p14="http://schemas.microsoft.com/office/powerpoint/2010/main" val="1041292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154</a:t>
            </a:fld>
            <a:endParaRPr lang="en-CA" dirty="0"/>
          </a:p>
        </p:txBody>
      </p:sp>
    </p:spTree>
    <p:extLst>
      <p:ext uri="{BB962C8B-B14F-4D97-AF65-F5344CB8AC3E}">
        <p14:creationId xmlns="" xmlns:p14="http://schemas.microsoft.com/office/powerpoint/2010/main" val="1896821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800" dirty="0" smtClean="0"/>
              <a:t>Skype – implementers channel – 300 participants</a:t>
            </a:r>
          </a:p>
          <a:p>
            <a:r>
              <a:rPr lang="en-AU" sz="2800" dirty="0" smtClean="0"/>
              <a:t>Stack Overflow – ask implementation questions</a:t>
            </a:r>
          </a:p>
          <a:p>
            <a:pPr lvl="1"/>
            <a:r>
              <a:rPr lang="en-AU" sz="2400" dirty="0" smtClean="0"/>
              <a:t>Link from front page</a:t>
            </a:r>
          </a:p>
          <a:p>
            <a:pPr lvl="1"/>
            <a:r>
              <a:rPr lang="en-AU" sz="2400" dirty="0" smtClean="0"/>
              <a:t>Search for answers first</a:t>
            </a:r>
          </a:p>
          <a:p>
            <a:pPr lvl="1"/>
            <a:r>
              <a:rPr lang="en-AU" sz="2400" dirty="0" smtClean="0"/>
              <a:t>Don’t ask for changes to the spec (get deleted!)</a:t>
            </a:r>
          </a:p>
          <a:p>
            <a:r>
              <a:rPr lang="en-AU" sz="2800" dirty="0" err="1" smtClean="0"/>
              <a:t>gForge</a:t>
            </a:r>
            <a:r>
              <a:rPr lang="en-AU" sz="2800" dirty="0" smtClean="0"/>
              <a:t> Tracker – ask for changes to the spec </a:t>
            </a:r>
          </a:p>
          <a:p>
            <a:pPr lvl="1"/>
            <a:r>
              <a:rPr lang="en-AU" sz="2400" dirty="0" smtClean="0"/>
              <a:t>Link from bottom of every page</a:t>
            </a:r>
          </a:p>
          <a:p>
            <a:pPr lvl="1"/>
            <a:r>
              <a:rPr lang="en-AU" sz="2400" dirty="0" smtClean="0"/>
              <a:t>But have discussion somewhere first</a:t>
            </a:r>
          </a:p>
          <a:p>
            <a:r>
              <a:rPr lang="en-AU" sz="2800" dirty="0" err="1" smtClean="0"/>
              <a:t>FHIR</a:t>
            </a:r>
            <a:r>
              <a:rPr lang="en-AU" sz="2800" dirty="0" smtClean="0"/>
              <a:t> Email list, </a:t>
            </a:r>
            <a:r>
              <a:rPr lang="en-AU" sz="2800" dirty="0" err="1" smtClean="0"/>
              <a:t>Connectathons</a:t>
            </a:r>
            <a:r>
              <a:rPr lang="en-AU" sz="2800" dirty="0" smtClean="0"/>
              <a:t>, Tutorials</a:t>
            </a:r>
          </a:p>
          <a:p>
            <a:endParaRPr lang="en-AU" sz="2800" dirty="0" smtClean="0"/>
          </a:p>
          <a:p>
            <a:r>
              <a:rPr lang="en-AU" sz="2800" dirty="0" smtClean="0"/>
              <a:t>See Wiki</a:t>
            </a:r>
            <a:r>
              <a:rPr lang="en-AU" sz="2800" baseline="0" dirty="0" smtClean="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155</a:t>
            </a:fld>
            <a:endParaRPr lang="en-CA" dirty="0"/>
          </a:p>
        </p:txBody>
      </p:sp>
    </p:spTree>
    <p:extLst>
      <p:ext uri="{BB962C8B-B14F-4D97-AF65-F5344CB8AC3E}">
        <p14:creationId xmlns="" xmlns:p14="http://schemas.microsoft.com/office/powerpoint/2010/main" val="1896821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158</a:t>
            </a:fld>
            <a:endParaRPr lang="en-CA" dirty="0"/>
          </a:p>
        </p:txBody>
      </p:sp>
    </p:spTree>
    <p:extLst>
      <p:ext uri="{BB962C8B-B14F-4D97-AF65-F5344CB8AC3E}">
        <p14:creationId xmlns="" xmlns:p14="http://schemas.microsoft.com/office/powerpoint/2010/main" val="12018908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Engage</a:t>
            </a:r>
            <a:r>
              <a:rPr lang="en-US" baseline="0" dirty="0" smtClean="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161</a:t>
            </a:fld>
            <a:endParaRPr lang="en-CA"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162</a:t>
            </a:fld>
            <a:endParaRPr lang="en-CA"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163</a:t>
            </a:fld>
            <a:endParaRPr lang="en-CA" dirty="0"/>
          </a:p>
        </p:txBody>
      </p:sp>
    </p:spTree>
    <p:extLst>
      <p:ext uri="{BB962C8B-B14F-4D97-AF65-F5344CB8AC3E}">
        <p14:creationId xmlns="" xmlns:p14="http://schemas.microsoft.com/office/powerpoint/2010/main" val="29089153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6125" cy="3417888"/>
          </a:xfrm>
        </p:spPr>
      </p:sp>
      <p:sp>
        <p:nvSpPr>
          <p:cNvPr id="3" name="Notes Placeholder 2"/>
          <p:cNvSpPr>
            <a:spLocks noGrp="1"/>
          </p:cNvSpPr>
          <p:nvPr>
            <p:ph type="body" idx="1"/>
          </p:nvPr>
        </p:nvSpPr>
        <p:spPr/>
        <p:txBody>
          <a:bodyPr/>
          <a:lstStyle/>
          <a:p>
            <a:r>
              <a:rPr lang="en-US" dirty="0" smtClean="0"/>
              <a:t>James Agnew -</a:t>
            </a:r>
            <a:r>
              <a:rPr lang="en-US" baseline="0" dirty="0" smtClean="0"/>
              <a:t> HAPI</a:t>
            </a:r>
            <a:endParaRPr lang="en-US" dirty="0"/>
          </a:p>
        </p:txBody>
      </p:sp>
    </p:spTree>
    <p:extLst>
      <p:ext uri="{BB962C8B-B14F-4D97-AF65-F5344CB8AC3E}">
        <p14:creationId xmlns="" xmlns:p14="http://schemas.microsoft.com/office/powerpoint/2010/main" val="10412925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165</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167</a:t>
            </a:fld>
            <a:endParaRPr lang="en-CA" dirty="0"/>
          </a:p>
        </p:txBody>
      </p:sp>
    </p:spTree>
    <p:extLst>
      <p:ext uri="{BB962C8B-B14F-4D97-AF65-F5344CB8AC3E}">
        <p14:creationId xmlns="" xmlns:p14="http://schemas.microsoft.com/office/powerpoint/2010/main" val="6000455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smtClean="0"/>
              <a:t>I will be trying to  use the </a:t>
            </a:r>
            <a:r>
              <a:rPr lang="en-US" baseline="0" dirty="0" err="1" smtClean="0"/>
              <a:t>FHIR</a:t>
            </a:r>
            <a:r>
              <a:rPr lang="en-US" baseline="0" dirty="0" smtClean="0"/>
              <a:t> specification throughout this tutorial.  Try to tie the topic into the spec and where the information can be found.  So slides such as the following will be interspersed into the discussion as </a:t>
            </a:r>
            <a:r>
              <a:rPr lang="en-US" baseline="0" dirty="0" err="1" smtClean="0"/>
              <a:t>queus</a:t>
            </a:r>
            <a:r>
              <a:rPr lang="en-US" baseline="0" dirty="0" smtClean="0"/>
              <a:t> to jump to spec…..</a:t>
            </a:r>
          </a:p>
          <a:p>
            <a:pPr>
              <a:buFont typeface="Arial" charset="0"/>
              <a:buChar char="•"/>
            </a:pPr>
            <a:endParaRPr lang="en-US" baseline="0" dirty="0" smtClean="0"/>
          </a:p>
          <a:p>
            <a:pPr>
              <a:buFont typeface="Arial" charset="0"/>
              <a:buChar char="•"/>
            </a:pPr>
            <a:endParaRPr lang="en-US" baseline="0" dirty="0" smtClean="0"/>
          </a:p>
          <a:p>
            <a:pPr>
              <a:buFont typeface="Arial" charset="0"/>
              <a:buChar char="•"/>
            </a:pPr>
            <a:r>
              <a:rPr lang="en-US" baseline="0" dirty="0" smtClean="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168</a:t>
            </a:fld>
            <a:endParaRPr lang="en-CA" dirty="0"/>
          </a:p>
        </p:txBody>
      </p:sp>
    </p:spTree>
    <p:extLst>
      <p:ext uri="{BB962C8B-B14F-4D97-AF65-F5344CB8AC3E}">
        <p14:creationId xmlns="" xmlns:p14="http://schemas.microsoft.com/office/powerpoint/2010/main" val="193194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more</a:t>
            </a:r>
            <a:r>
              <a:rPr lang="en-US" baseline="0" dirty="0" smtClean="0"/>
              <a:t> like guidelines </a:t>
            </a:r>
            <a:r>
              <a:rPr lang="en-US" dirty="0" smtClean="0"/>
              <a:t>we adhere to.  Also</a:t>
            </a:r>
            <a:r>
              <a:rPr lang="en-US" baseline="0" dirty="0" smtClean="0"/>
              <a:t> if we at HL7 manage to get this right and follow these principle is a strong business case for using </a:t>
            </a:r>
            <a:r>
              <a:rPr lang="en-US" baseline="0" dirty="0" err="1" smtClean="0"/>
              <a:t>FHIR</a:t>
            </a:r>
            <a:r>
              <a:rPr lang="en-US" baseline="0" dirty="0" smtClean="0"/>
              <a:t>.</a:t>
            </a:r>
          </a:p>
          <a:p>
            <a:endParaRPr lang="en-US" baseline="0" dirty="0" smtClean="0"/>
          </a:p>
          <a:p>
            <a:r>
              <a:rPr lang="en-US" baseline="0" dirty="0" smtClean="0"/>
              <a:t>“</a:t>
            </a:r>
            <a:r>
              <a:rPr lang="en-US" dirty="0" err="1" smtClean="0">
                <a:hlinkClick r:id="rId3"/>
              </a:rPr>
              <a:t>Barbossa</a:t>
            </a:r>
            <a:r>
              <a:rPr lang="en-US" dirty="0" smtClean="0"/>
              <a:t>: First, your return to shore was not part of our negotiations nor our agreement so I must do nothing. And secondly, you must be a pirate for the pirate's code to apply and you're not. And thirdly, the code is more what you'd call "guidelines" than actual rules. Welcome aboard the Black Pearl, Miss Turner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more</a:t>
            </a:r>
            <a:r>
              <a:rPr lang="en-US" baseline="0" dirty="0" smtClean="0"/>
              <a:t> like guidelines </a:t>
            </a:r>
            <a:r>
              <a:rPr lang="en-US" dirty="0" smtClean="0"/>
              <a:t>we adhere to.  Also</a:t>
            </a:r>
            <a:r>
              <a:rPr lang="en-US" baseline="0" dirty="0" smtClean="0"/>
              <a:t> if we at HL7 manage to get this right and follow these principle is a strong business case for using </a:t>
            </a:r>
            <a:r>
              <a:rPr lang="en-US" baseline="0" dirty="0" err="1" smtClean="0"/>
              <a:t>FHIR</a:t>
            </a:r>
            <a:r>
              <a:rPr lang="en-US" baseline="0" dirty="0" smtClean="0"/>
              <a:t>.</a:t>
            </a:r>
          </a:p>
          <a:p>
            <a:endParaRPr lang="en-US" baseline="0" dirty="0" smtClean="0"/>
          </a:p>
          <a:p>
            <a:r>
              <a:rPr lang="en-US" baseline="0" dirty="0" smtClean="0"/>
              <a:t>“</a:t>
            </a:r>
            <a:r>
              <a:rPr lang="en-US" dirty="0" err="1" smtClean="0">
                <a:hlinkClick r:id="rId3"/>
              </a:rPr>
              <a:t>Barbossa</a:t>
            </a:r>
            <a:r>
              <a:rPr lang="en-US" dirty="0" smtClean="0"/>
              <a:t>: First, your return to shore was not part of our negotiations nor our agreement so I must do nothing. And secondly, you must be a pirate for the pirate's code to apply and you're not. And thirdly, the code is more what you'd call "guidelines" than actual rules. Welcome aboard the Black Pearl, Miss Turner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Specification is written for one target</a:t>
            </a:r>
            <a:r>
              <a:rPr lang="en-US" sz="2400" baseline="0" dirty="0" smtClean="0"/>
              <a:t> audience: implementers</a:t>
            </a:r>
          </a:p>
          <a:p>
            <a:pPr lvl="1"/>
            <a:r>
              <a:rPr lang="en-US" sz="1900" dirty="0" smtClean="0"/>
              <a:t>Rationale, modeling approaches, etc. kept elsewhere  - mappings exist</a:t>
            </a:r>
            <a:r>
              <a:rPr lang="en-US" sz="1900" baseline="0" dirty="0" smtClean="0"/>
              <a:t> more on this later</a:t>
            </a:r>
            <a:endParaRPr lang="en-US" sz="1900" dirty="0" smtClean="0"/>
          </a:p>
          <a:p>
            <a:pPr lvl="1"/>
            <a:r>
              <a:rPr lang="en-US" sz="1900" dirty="0" smtClean="0"/>
              <a:t>Resources are simple and easy to understand and use  - more</a:t>
            </a:r>
            <a:r>
              <a:rPr lang="en-US" sz="1900" baseline="0" dirty="0" smtClean="0"/>
              <a:t> on this later</a:t>
            </a:r>
            <a:endParaRPr lang="en-US" sz="1900" dirty="0" smtClean="0"/>
          </a:p>
          <a:p>
            <a:pPr lvl="0"/>
            <a:r>
              <a:rPr lang="en-US" sz="2400" dirty="0" smtClean="0"/>
              <a:t>Multiple Implementation tools to help get you started from day 1</a:t>
            </a:r>
          </a:p>
          <a:p>
            <a:pPr lvl="1"/>
            <a:r>
              <a:rPr lang="en-US" sz="1900" dirty="0" smtClean="0"/>
              <a:t>Publicly available test servers</a:t>
            </a:r>
          </a:p>
          <a:p>
            <a:pPr lvl="1"/>
            <a:r>
              <a:rPr lang="en-US" sz="1900" dirty="0" smtClean="0"/>
              <a:t>Starter APIs published with spec</a:t>
            </a:r>
          </a:p>
          <a:p>
            <a:pPr lvl="2"/>
            <a:r>
              <a:rPr lang="en-US" sz="1900" dirty="0" smtClean="0"/>
              <a:t>C#, Java, Pascal, </a:t>
            </a:r>
            <a:r>
              <a:rPr lang="en-US" sz="1900" dirty="0" err="1" smtClean="0"/>
              <a:t>ObjectiveC</a:t>
            </a:r>
            <a:r>
              <a:rPr lang="en-US" sz="1900" dirty="0" smtClean="0"/>
              <a:t>, </a:t>
            </a:r>
            <a:r>
              <a:rPr lang="en-US" sz="1900" dirty="0" err="1" smtClean="0"/>
              <a:t>Javascript</a:t>
            </a:r>
            <a:endParaRPr lang="en-US" sz="1900" dirty="0" smtClean="0"/>
          </a:p>
          <a:p>
            <a:pPr lvl="1"/>
            <a:r>
              <a:rPr lang="en-US" sz="1900" dirty="0" smtClean="0">
                <a:sym typeface="Wingdings" pitchFamily="2" charset="2"/>
              </a:rPr>
              <a:t>Lots of examples (and they’re valid too)</a:t>
            </a:r>
            <a:endParaRPr lang="en-US" sz="1900" dirty="0" smtClean="0"/>
          </a:p>
          <a:p>
            <a:pPr lvl="0"/>
            <a:r>
              <a:rPr lang="en-US" sz="2400" dirty="0" err="1" smtClean="0"/>
              <a:t>Connectathons</a:t>
            </a:r>
            <a:r>
              <a:rPr lang="en-US" sz="2400" baseline="0" dirty="0" smtClean="0"/>
              <a:t> to verify specification approaches</a:t>
            </a:r>
          </a:p>
          <a:p>
            <a:pPr lvl="0"/>
            <a:r>
              <a:rPr lang="en-US" sz="2400" dirty="0" smtClean="0">
                <a:sym typeface="Wingdings" pitchFamily="2" charset="2"/>
              </a:rPr>
              <a:t>‘Safe’ extensibility baked in</a:t>
            </a:r>
          </a:p>
          <a:p>
            <a:endParaRPr lang="en-US" dirty="0" smtClean="0"/>
          </a:p>
          <a:p>
            <a:endParaRPr lang="en-US" dirty="0" smtClean="0"/>
          </a:p>
          <a:p>
            <a:r>
              <a:rPr lang="en-US" dirty="0" smtClean="0"/>
              <a:t>Who’s read the v3 spec? – modeler</a:t>
            </a:r>
            <a:r>
              <a:rPr lang="en-US" baseline="0" dirty="0" smtClean="0"/>
              <a:t> &amp; balloter focused</a:t>
            </a:r>
            <a:endParaRPr lang="en-US" dirty="0" smtClean="0"/>
          </a:p>
          <a:p>
            <a:r>
              <a:rPr lang="en-US" dirty="0" smtClean="0"/>
              <a:t>Spec is driven by people who write code for</a:t>
            </a:r>
            <a:r>
              <a:rPr lang="en-US" baseline="0" dirty="0" smtClean="0"/>
              <a:t> a living</a:t>
            </a:r>
          </a:p>
          <a:p>
            <a:r>
              <a:rPr lang="en-US" baseline="0" dirty="0" smtClean="0"/>
              <a:t>‘Resource’ is the basic building block of FHIR (more on that later)</a:t>
            </a:r>
            <a:endParaRPr lang="en-US" dirty="0" smtClean="0"/>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a:t>
            </a:r>
            <a:r>
              <a:rPr lang="en-US" baseline="0" dirty="0" err="1" smtClean="0"/>
              <a:t>RESTful</a:t>
            </a:r>
            <a:r>
              <a:rPr lang="en-US" baseline="0" dirty="0" smtClean="0"/>
              <a:t> servers – URL?</a:t>
            </a:r>
          </a:p>
          <a:p>
            <a:r>
              <a:rPr lang="en-US" baseline="0" dirty="0" smtClean="0"/>
              <a:t>External libraries already available</a:t>
            </a:r>
          </a:p>
          <a:p>
            <a:r>
              <a:rPr lang="en-US" baseline="0" dirty="0" smtClean="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Specification is written for one target</a:t>
            </a:r>
            <a:r>
              <a:rPr lang="en-US" sz="2400" baseline="0" dirty="0" smtClean="0"/>
              <a:t> audience: implementers</a:t>
            </a:r>
          </a:p>
          <a:p>
            <a:pPr lvl="1"/>
            <a:r>
              <a:rPr lang="en-US" sz="1900" dirty="0" smtClean="0"/>
              <a:t>Rationale, modeling approaches, etc. kept elsewhere</a:t>
            </a:r>
          </a:p>
          <a:p>
            <a:pPr lvl="1"/>
            <a:r>
              <a:rPr lang="en-US" sz="1900" dirty="0" smtClean="0"/>
              <a:t>Resources are simple and easy to understand and use </a:t>
            </a:r>
            <a:r>
              <a:rPr lang="en-US" sz="1900" dirty="0" smtClean="0">
                <a:sym typeface="Wingdings" pitchFamily="2" charset="2"/>
              </a:rPr>
              <a:t> more</a:t>
            </a:r>
            <a:r>
              <a:rPr lang="en-US" sz="1900" baseline="0" dirty="0" smtClean="0">
                <a:sym typeface="Wingdings" pitchFamily="2" charset="2"/>
              </a:rPr>
              <a:t> on  resources later</a:t>
            </a:r>
            <a:endParaRPr lang="en-US" sz="1900" dirty="0" smtClean="0"/>
          </a:p>
          <a:p>
            <a:pPr lvl="0"/>
            <a:r>
              <a:rPr lang="en-US" sz="2400" dirty="0" smtClean="0"/>
              <a:t>Multiple Implementation tools to help get you started from day 1</a:t>
            </a:r>
          </a:p>
          <a:p>
            <a:pPr lvl="1"/>
            <a:r>
              <a:rPr lang="en-US" sz="1900" dirty="0" smtClean="0"/>
              <a:t>Publicly available test servers </a:t>
            </a:r>
            <a:r>
              <a:rPr lang="en-US" sz="1900" dirty="0" smtClean="0">
                <a:sym typeface="Wingdings" pitchFamily="2" charset="2"/>
              </a:rPr>
              <a:t> </a:t>
            </a:r>
            <a:r>
              <a:rPr lang="en-US" sz="1900" dirty="0" smtClean="0"/>
              <a:t>go to wiki</a:t>
            </a:r>
          </a:p>
          <a:p>
            <a:pPr lvl="1"/>
            <a:r>
              <a:rPr lang="en-US" sz="1900" dirty="0" smtClean="0"/>
              <a:t>Starter APIs published with spec  </a:t>
            </a:r>
            <a:r>
              <a:rPr lang="en-US" sz="1900" dirty="0" smtClean="0">
                <a:sym typeface="Wingdings" pitchFamily="2" charset="2"/>
              </a:rPr>
              <a:t> See downloads</a:t>
            </a:r>
            <a:r>
              <a:rPr lang="en-US" sz="1900" baseline="0" dirty="0" smtClean="0">
                <a:sym typeface="Wingdings" pitchFamily="2" charset="2"/>
              </a:rPr>
              <a:t> </a:t>
            </a:r>
            <a:endParaRPr lang="en-US" sz="1900" dirty="0" smtClean="0"/>
          </a:p>
          <a:p>
            <a:pPr lvl="2"/>
            <a:r>
              <a:rPr lang="en-US" sz="1900" dirty="0" smtClean="0"/>
              <a:t>C#, Java, Pascal, </a:t>
            </a:r>
            <a:r>
              <a:rPr lang="en-US" sz="1900" dirty="0" err="1" smtClean="0"/>
              <a:t>ObjectiveC</a:t>
            </a:r>
            <a:r>
              <a:rPr lang="en-US" sz="1900" dirty="0" smtClean="0"/>
              <a:t>, </a:t>
            </a:r>
            <a:r>
              <a:rPr lang="en-US" sz="1900" dirty="0" err="1" smtClean="0"/>
              <a:t>Javascript</a:t>
            </a:r>
            <a:endParaRPr lang="en-US" sz="1900" dirty="0" smtClean="0"/>
          </a:p>
          <a:p>
            <a:pPr lvl="1"/>
            <a:r>
              <a:rPr lang="en-US" sz="1900" dirty="0" smtClean="0">
                <a:sym typeface="Wingdings" pitchFamily="2" charset="2"/>
              </a:rPr>
              <a:t>Lots of examples (and they’re valid too)   look at individual</a:t>
            </a:r>
            <a:r>
              <a:rPr lang="en-US" sz="1900" baseline="0" dirty="0" smtClean="0">
                <a:sym typeface="Wingdings" pitchFamily="2" charset="2"/>
              </a:rPr>
              <a:t> resources</a:t>
            </a:r>
            <a:endParaRPr lang="en-US" sz="1900" dirty="0" smtClean="0"/>
          </a:p>
          <a:p>
            <a:pPr lvl="0"/>
            <a:r>
              <a:rPr lang="en-US" sz="2400" dirty="0" err="1" smtClean="0"/>
              <a:t>Connectathons</a:t>
            </a:r>
            <a:r>
              <a:rPr lang="en-US" sz="2400" baseline="0" dirty="0" smtClean="0"/>
              <a:t> to verify specification approaches  </a:t>
            </a:r>
            <a:r>
              <a:rPr lang="en-US" sz="2400" baseline="0" dirty="0" smtClean="0">
                <a:sym typeface="Wingdings" pitchFamily="2" charset="2"/>
              </a:rPr>
              <a:t> see wiki </a:t>
            </a:r>
            <a:endParaRPr lang="en-US" sz="2400" baseline="0" dirty="0" smtClean="0"/>
          </a:p>
          <a:p>
            <a:pPr lvl="0"/>
            <a:r>
              <a:rPr lang="en-US" sz="2400" dirty="0" smtClean="0">
                <a:sym typeface="Wingdings" pitchFamily="2" charset="2"/>
              </a:rPr>
              <a:t>‘Safe’ extensibility baked in  see documentation</a:t>
            </a:r>
            <a:r>
              <a:rPr lang="en-US" sz="2400" baseline="0" dirty="0" smtClean="0">
                <a:sym typeface="Wingdings" pitchFamily="2" charset="2"/>
              </a:rPr>
              <a:t> page </a:t>
            </a:r>
            <a:endParaRPr lang="en-US" sz="2400" dirty="0" smtClean="0">
              <a:sym typeface="Wingdings" pitchFamily="2" charset="2"/>
            </a:endParaRPr>
          </a:p>
          <a:p>
            <a:endParaRPr lang="en-US" dirty="0" smtClean="0"/>
          </a:p>
          <a:p>
            <a:endParaRPr lang="en-US" dirty="0" smtClean="0"/>
          </a:p>
          <a:p>
            <a:endParaRPr lang="en-US" dirty="0" smtClean="0"/>
          </a:p>
          <a:p>
            <a:r>
              <a:rPr lang="en-US" dirty="0" smtClean="0"/>
              <a:t>Who’s read the v3 spec? – modeler</a:t>
            </a:r>
            <a:r>
              <a:rPr lang="en-US" baseline="0" dirty="0" smtClean="0"/>
              <a:t> &amp; balloter focused</a:t>
            </a:r>
            <a:endParaRPr lang="en-US" dirty="0" smtClean="0"/>
          </a:p>
          <a:p>
            <a:r>
              <a:rPr lang="en-US" dirty="0" smtClean="0"/>
              <a:t>Spec is driven by people who write code for</a:t>
            </a:r>
            <a:r>
              <a:rPr lang="en-US" baseline="0" dirty="0" smtClean="0"/>
              <a:t> a living</a:t>
            </a:r>
          </a:p>
          <a:p>
            <a:r>
              <a:rPr lang="en-US" baseline="0" dirty="0" smtClean="0"/>
              <a:t>‘Resource’ is the basic building block of FHIR (more on that later)</a:t>
            </a:r>
            <a:endParaRPr lang="en-US" dirty="0" smtClean="0"/>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a:t>
            </a:r>
            <a:r>
              <a:rPr lang="en-US" baseline="0" dirty="0" err="1" smtClean="0"/>
              <a:t>RESTful</a:t>
            </a:r>
            <a:r>
              <a:rPr lang="en-US" baseline="0" dirty="0" smtClean="0"/>
              <a:t> servers – URL?</a:t>
            </a:r>
          </a:p>
          <a:p>
            <a:r>
              <a:rPr lang="en-US" baseline="0" dirty="0" smtClean="0"/>
              <a:t>External libraries already available</a:t>
            </a:r>
          </a:p>
          <a:p>
            <a:r>
              <a:rPr lang="en-US" baseline="0" dirty="0" smtClean="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Specification is written for one target</a:t>
            </a:r>
            <a:r>
              <a:rPr lang="en-US" sz="2400" baseline="0" dirty="0" smtClean="0"/>
              <a:t> audience: implementers</a:t>
            </a:r>
          </a:p>
          <a:p>
            <a:pPr lvl="1"/>
            <a:r>
              <a:rPr lang="en-US" sz="1900" dirty="0" smtClean="0"/>
              <a:t>Rationale, modeling approaches, etc. kept elsewhere</a:t>
            </a:r>
          </a:p>
          <a:p>
            <a:pPr lvl="1"/>
            <a:r>
              <a:rPr lang="en-US" sz="1900" dirty="0" smtClean="0"/>
              <a:t>Resources are simple and easy to understand and use </a:t>
            </a:r>
            <a:r>
              <a:rPr lang="en-US" sz="1900" dirty="0" smtClean="0">
                <a:sym typeface="Wingdings" pitchFamily="2" charset="2"/>
              </a:rPr>
              <a:t> more</a:t>
            </a:r>
            <a:r>
              <a:rPr lang="en-US" sz="1900" baseline="0" dirty="0" smtClean="0">
                <a:sym typeface="Wingdings" pitchFamily="2" charset="2"/>
              </a:rPr>
              <a:t> on  resources later</a:t>
            </a:r>
            <a:endParaRPr lang="en-US" sz="1900" dirty="0" smtClean="0"/>
          </a:p>
          <a:p>
            <a:pPr lvl="0"/>
            <a:r>
              <a:rPr lang="en-US" sz="2400" dirty="0" smtClean="0"/>
              <a:t>Multiple Implementation tools to help get you started from day 1</a:t>
            </a:r>
          </a:p>
          <a:p>
            <a:pPr lvl="1"/>
            <a:r>
              <a:rPr lang="en-US" sz="1900" dirty="0" smtClean="0"/>
              <a:t>Publicly available test servers </a:t>
            </a:r>
            <a:r>
              <a:rPr lang="en-US" sz="1900" dirty="0" smtClean="0">
                <a:sym typeface="Wingdings" pitchFamily="2" charset="2"/>
              </a:rPr>
              <a:t> </a:t>
            </a:r>
            <a:r>
              <a:rPr lang="en-US" sz="1900" dirty="0" smtClean="0"/>
              <a:t>go to wiki</a:t>
            </a:r>
          </a:p>
          <a:p>
            <a:pPr lvl="1"/>
            <a:r>
              <a:rPr lang="en-US" sz="1900" dirty="0" smtClean="0"/>
              <a:t>Starter APIs published with spec  </a:t>
            </a:r>
            <a:r>
              <a:rPr lang="en-US" sz="1900" dirty="0" smtClean="0">
                <a:sym typeface="Wingdings" pitchFamily="2" charset="2"/>
              </a:rPr>
              <a:t> See downloads</a:t>
            </a:r>
            <a:r>
              <a:rPr lang="en-US" sz="1900" baseline="0" dirty="0" smtClean="0">
                <a:sym typeface="Wingdings" pitchFamily="2" charset="2"/>
              </a:rPr>
              <a:t> </a:t>
            </a:r>
            <a:endParaRPr lang="en-US" sz="1900" dirty="0" smtClean="0"/>
          </a:p>
          <a:p>
            <a:pPr lvl="2"/>
            <a:r>
              <a:rPr lang="en-US" sz="1900" dirty="0" smtClean="0"/>
              <a:t>C#, Java, Pascal, </a:t>
            </a:r>
            <a:r>
              <a:rPr lang="en-US" sz="1900" dirty="0" err="1" smtClean="0"/>
              <a:t>ObjectiveC</a:t>
            </a:r>
            <a:r>
              <a:rPr lang="en-US" sz="1900" dirty="0" smtClean="0"/>
              <a:t>, </a:t>
            </a:r>
            <a:r>
              <a:rPr lang="en-US" sz="1900" dirty="0" err="1" smtClean="0"/>
              <a:t>Javascript</a:t>
            </a:r>
            <a:endParaRPr lang="en-US" sz="1900" dirty="0" smtClean="0"/>
          </a:p>
          <a:p>
            <a:pPr lvl="1"/>
            <a:r>
              <a:rPr lang="en-US" sz="1900" dirty="0" smtClean="0">
                <a:sym typeface="Wingdings" pitchFamily="2" charset="2"/>
              </a:rPr>
              <a:t>Lots of examples (and they’re valid too)   look at individual</a:t>
            </a:r>
            <a:r>
              <a:rPr lang="en-US" sz="1900" baseline="0" dirty="0" smtClean="0">
                <a:sym typeface="Wingdings" pitchFamily="2" charset="2"/>
              </a:rPr>
              <a:t> resources</a:t>
            </a:r>
            <a:endParaRPr lang="en-US" sz="1900" dirty="0" smtClean="0"/>
          </a:p>
          <a:p>
            <a:pPr lvl="0"/>
            <a:r>
              <a:rPr lang="en-US" sz="2400" dirty="0" err="1" smtClean="0"/>
              <a:t>Connectathons</a:t>
            </a:r>
            <a:r>
              <a:rPr lang="en-US" sz="2400" baseline="0" dirty="0" smtClean="0"/>
              <a:t> to verify specification approaches  </a:t>
            </a:r>
            <a:r>
              <a:rPr lang="en-US" sz="2400" baseline="0" dirty="0" smtClean="0">
                <a:sym typeface="Wingdings" pitchFamily="2" charset="2"/>
              </a:rPr>
              <a:t> see wiki </a:t>
            </a:r>
            <a:endParaRPr lang="en-US" sz="2400" baseline="0" dirty="0" smtClean="0"/>
          </a:p>
          <a:p>
            <a:pPr lvl="0"/>
            <a:r>
              <a:rPr lang="en-US" sz="2400" dirty="0" smtClean="0">
                <a:sym typeface="Wingdings" pitchFamily="2" charset="2"/>
              </a:rPr>
              <a:t>‘Safe’ extensibility baked in  see documentation</a:t>
            </a:r>
            <a:r>
              <a:rPr lang="en-US" sz="2400" baseline="0" dirty="0" smtClean="0">
                <a:sym typeface="Wingdings" pitchFamily="2" charset="2"/>
              </a:rPr>
              <a:t> page </a:t>
            </a:r>
            <a:endParaRPr lang="en-US" sz="2400" dirty="0" smtClean="0">
              <a:sym typeface="Wingdings" pitchFamily="2" charset="2"/>
            </a:endParaRPr>
          </a:p>
          <a:p>
            <a:endParaRPr lang="en-US" dirty="0" smtClean="0"/>
          </a:p>
          <a:p>
            <a:endParaRPr lang="en-US" dirty="0" smtClean="0"/>
          </a:p>
          <a:p>
            <a:endParaRPr lang="en-US" dirty="0" smtClean="0"/>
          </a:p>
          <a:p>
            <a:r>
              <a:rPr lang="en-US" dirty="0" smtClean="0"/>
              <a:t>Who’s read the v3 spec? – modeler</a:t>
            </a:r>
            <a:r>
              <a:rPr lang="en-US" baseline="0" dirty="0" smtClean="0"/>
              <a:t> &amp; balloter focused</a:t>
            </a:r>
            <a:endParaRPr lang="en-US" dirty="0" smtClean="0"/>
          </a:p>
          <a:p>
            <a:r>
              <a:rPr lang="en-US" dirty="0" smtClean="0"/>
              <a:t>Spec is driven by people who write code for</a:t>
            </a:r>
            <a:r>
              <a:rPr lang="en-US" baseline="0" dirty="0" smtClean="0"/>
              <a:t> a living</a:t>
            </a:r>
          </a:p>
          <a:p>
            <a:r>
              <a:rPr lang="en-US" baseline="0" dirty="0" smtClean="0"/>
              <a:t>‘Resource’ is the basic building block of FHIR (more on that later)</a:t>
            </a:r>
            <a:endParaRPr lang="en-US" dirty="0" smtClean="0"/>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a:t>
            </a:r>
            <a:r>
              <a:rPr lang="en-US" baseline="0" dirty="0" err="1" smtClean="0"/>
              <a:t>RESTful</a:t>
            </a:r>
            <a:r>
              <a:rPr lang="en-US" baseline="0" dirty="0" smtClean="0"/>
              <a:t> servers – URL?</a:t>
            </a:r>
          </a:p>
          <a:p>
            <a:r>
              <a:rPr lang="en-US" baseline="0" dirty="0" smtClean="0"/>
              <a:t>External libraries already available</a:t>
            </a:r>
          </a:p>
          <a:p>
            <a:r>
              <a:rPr lang="en-US" baseline="0" dirty="0" smtClean="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2400" dirty="0" smtClean="0"/>
              <a:t>Multiple Implementation tools to help get you started from day 1</a:t>
            </a:r>
          </a:p>
          <a:p>
            <a:pPr lvl="1"/>
            <a:r>
              <a:rPr lang="en-US" sz="1900" dirty="0" smtClean="0"/>
              <a:t>Publicly available test servers</a:t>
            </a:r>
          </a:p>
          <a:p>
            <a:pPr lvl="1"/>
            <a:r>
              <a:rPr lang="en-US" sz="1900" smtClean="0"/>
              <a:t>Starter APIs published with spec</a:t>
            </a:r>
          </a:p>
          <a:p>
            <a:pPr lvl="2"/>
            <a:r>
              <a:rPr lang="en-US" sz="1900" smtClean="0"/>
              <a:t>C#, Java, Pascal, ObjectiveC, Javascript</a:t>
            </a:r>
          </a:p>
          <a:p>
            <a:pPr lvl="1"/>
            <a:r>
              <a:rPr lang="en-US" sz="1900" smtClean="0">
                <a:sym typeface="Wingdings" pitchFamily="2" charset="2"/>
              </a:rPr>
              <a:t>Lots of examples (and they’re valid too)</a:t>
            </a:r>
            <a:endParaRPr lang="en-US" sz="1900" smtClean="0"/>
          </a:p>
          <a:p>
            <a:pPr lvl="0"/>
            <a:r>
              <a:rPr lang="en-US" sz="2400" smtClean="0"/>
              <a:t>Connectathons</a:t>
            </a:r>
            <a:r>
              <a:rPr lang="en-US" sz="2400" baseline="0" smtClean="0"/>
              <a:t> </a:t>
            </a:r>
            <a:r>
              <a:rPr lang="en-US" sz="2400" baseline="0" dirty="0" smtClean="0"/>
              <a:t>to verify specification approaches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 xmlns:p14="http://schemas.microsoft.com/office/powerpoint/2010/main" val="2083521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xmlns="" val="233994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2400" dirty="0" smtClean="0">
                <a:sym typeface="Wingdings" pitchFamily="2" charset="2"/>
              </a:rPr>
              <a:t>‘Safe’ extensibility baked in</a:t>
            </a:r>
          </a:p>
          <a:p>
            <a:pPr lvl="0"/>
            <a:endParaRPr lang="en-US" sz="2400" dirty="0" smtClean="0">
              <a:sym typeface="Wingdings" pitchFamily="2" charset="2"/>
            </a:endParaRPr>
          </a:p>
          <a:p>
            <a:r>
              <a:rPr lang="en-US" sz="2800" dirty="0" smtClean="0"/>
              <a:t>HTTP </a:t>
            </a:r>
          </a:p>
          <a:p>
            <a:r>
              <a:rPr lang="en-US" sz="2800" dirty="0" err="1" smtClean="0"/>
              <a:t>DataTypes</a:t>
            </a:r>
            <a:r>
              <a:rPr lang="en-US" sz="2800" dirty="0" smtClean="0"/>
              <a:t> </a:t>
            </a:r>
            <a:r>
              <a:rPr lang="en-US" sz="2800" dirty="0" err="1" smtClean="0"/>
              <a:t>W3C</a:t>
            </a:r>
            <a:r>
              <a:rPr lang="en-US" sz="2800" dirty="0" smtClean="0"/>
              <a:t> complaint</a:t>
            </a:r>
          </a:p>
          <a:p>
            <a:r>
              <a:rPr lang="en-US" sz="2800" dirty="0" smtClean="0"/>
              <a:t>XML, </a:t>
            </a:r>
            <a:r>
              <a:rPr lang="en-US" sz="2800" dirty="0" err="1" smtClean="0"/>
              <a:t>JSON</a:t>
            </a:r>
            <a:r>
              <a:rPr lang="en-US" sz="2800" dirty="0" smtClean="0"/>
              <a:t>, </a:t>
            </a:r>
            <a:r>
              <a:rPr lang="en-US" sz="2800" dirty="0" err="1" smtClean="0"/>
              <a:t>RDF</a:t>
            </a:r>
            <a:endParaRPr lang="en-US" sz="2800" dirty="0" smtClean="0"/>
          </a:p>
          <a:p>
            <a:pPr lvl="0"/>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Objective of spec is developer can skim and decide in &lt; day</a:t>
            </a:r>
            <a:endParaRPr lang="en-CA" dirty="0" smtClean="0"/>
          </a:p>
          <a:p>
            <a:endParaRPr lang="en-US" baseline="0" dirty="0" smtClean="0"/>
          </a:p>
          <a:p>
            <a:r>
              <a:rPr lang="en-US" baseline="0" dirty="0" smtClean="0"/>
              <a:t>Published using validation process  that performs consistency checks – like a software build</a:t>
            </a:r>
          </a:p>
          <a:p>
            <a:endParaRPr lang="en-US" baseline="0" dirty="0" smtClean="0"/>
          </a:p>
          <a:p>
            <a:r>
              <a:rPr lang="en-US" baseline="0" dirty="0" smtClean="0"/>
              <a:t>Lots of  stuff in there like a many roomed mansion so can get lost….</a:t>
            </a:r>
          </a:p>
          <a:p>
            <a:endParaRPr lang="en-US" baseline="0" dirty="0" smtClean="0"/>
          </a:p>
          <a:p>
            <a:r>
              <a:rPr lang="en-US" baseline="0" dirty="0" smtClean="0"/>
              <a:t>Note on versions prior and future   e.g. “continuous integration build”</a:t>
            </a:r>
          </a:p>
          <a:p>
            <a:endParaRPr lang="en-US" baseline="0"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 xmlns:p14="http://schemas.microsoft.com/office/powerpoint/2010/main" val="2816731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2400" dirty="0" smtClean="0"/>
              <a:t>We try very hard to *not* invent</a:t>
            </a:r>
            <a:r>
              <a:rPr lang="en-US" sz="2400" baseline="0" dirty="0" smtClean="0"/>
              <a:t> stuff that exists elsewhere unless it’s really broken or totally unaligned with the </a:t>
            </a:r>
            <a:r>
              <a:rPr lang="en-US" sz="2400" baseline="0" dirty="0" err="1" smtClean="0"/>
              <a:t>FHIR</a:t>
            </a:r>
            <a:r>
              <a:rPr lang="en-US" sz="2400" baseline="0" dirty="0" smtClean="0"/>
              <a:t> principles</a:t>
            </a:r>
          </a:p>
          <a:p>
            <a:pPr lvl="0"/>
            <a:endParaRPr lang="en-US" sz="2400" dirty="0" smtClean="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smtClean="0"/>
              <a:t>HTTP   </a:t>
            </a:r>
            <a:r>
              <a:rPr lang="en-US" sz="2800" b="0" i="0" kern="1200" dirty="0" err="1" smtClean="0">
                <a:solidFill>
                  <a:schemeClr val="tx1"/>
                </a:solidFill>
                <a:latin typeface="+mn-lt"/>
                <a:ea typeface="+mn-ea"/>
                <a:cs typeface="+mn-cs"/>
              </a:rPr>
              <a:t>RESTful</a:t>
            </a:r>
            <a:r>
              <a:rPr lang="en-US" sz="2800" b="0" i="0" kern="1200" baseline="0" dirty="0" smtClean="0">
                <a:solidFill>
                  <a:schemeClr val="tx1"/>
                </a:solidFill>
                <a:latin typeface="+mn-lt"/>
                <a:ea typeface="+mn-ea"/>
                <a:cs typeface="+mn-cs"/>
              </a:rPr>
              <a:t> implementation based upon REST.</a:t>
            </a:r>
            <a:endParaRPr lang="en-CA" sz="2800" dirty="0" smtClean="0"/>
          </a:p>
          <a:p>
            <a:pPr lvl="1"/>
            <a:r>
              <a:rPr lang="en-US" sz="2300" dirty="0" smtClean="0"/>
              <a:t>Web calls work the same way they do for Google, </a:t>
            </a:r>
            <a:r>
              <a:rPr lang="en-US" sz="2300" dirty="0" err="1" smtClean="0"/>
              <a:t>Facebook</a:t>
            </a:r>
            <a:r>
              <a:rPr lang="en-US" sz="2300" baseline="0" dirty="0" smtClean="0"/>
              <a:t> &amp; Twitter</a:t>
            </a:r>
          </a:p>
          <a:p>
            <a:pPr lvl="1"/>
            <a:endParaRPr lang="en-US" sz="2300" baseline="0" dirty="0" smtClean="0"/>
          </a:p>
          <a:p>
            <a:pPr lvl="0"/>
            <a:r>
              <a:rPr lang="en-US" sz="2800" dirty="0" smtClean="0"/>
              <a:t>Rely on HTTPS, </a:t>
            </a:r>
            <a:r>
              <a:rPr lang="en-US" sz="2800" dirty="0" err="1" smtClean="0"/>
              <a:t>OAuth</a:t>
            </a:r>
            <a:r>
              <a:rPr lang="en-US" sz="2800" dirty="0" smtClean="0"/>
              <a:t>, etc. for security functions</a:t>
            </a:r>
          </a:p>
          <a:p>
            <a:pPr lvl="0"/>
            <a:endParaRPr lang="en-US" sz="4800" baseline="0" dirty="0" smtClean="0"/>
          </a:p>
          <a:p>
            <a:pPr lvl="0"/>
            <a:endParaRPr lang="en-US" sz="2800" dirty="0" smtClean="0"/>
          </a:p>
          <a:p>
            <a:pPr lvl="0"/>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p>
          <a:p>
            <a:endParaRPr lang="en-US" baseline="0" dirty="0" smtClean="0"/>
          </a:p>
          <a:p>
            <a:pPr lvl="0"/>
            <a:r>
              <a:rPr lang="en-US" sz="2800" dirty="0" smtClean="0"/>
              <a:t>Atom was used for collection</a:t>
            </a:r>
            <a:r>
              <a:rPr lang="en-US" sz="2800" baseline="0" dirty="0" smtClean="0"/>
              <a:t> of resources into a </a:t>
            </a:r>
            <a:r>
              <a:rPr lang="en-US" sz="2800" dirty="0" smtClean="0"/>
              <a:t> bundles</a:t>
            </a:r>
            <a:r>
              <a:rPr lang="en-US" sz="2800" baseline="0" dirty="0" smtClean="0"/>
              <a:t> - </a:t>
            </a:r>
            <a:r>
              <a:rPr lang="en-US" sz="2300" dirty="0" smtClean="0"/>
              <a:t>Replaced in DSTU-2 with FHIR</a:t>
            </a:r>
            <a:r>
              <a:rPr lang="en-US" sz="2300" baseline="0" dirty="0" smtClean="0"/>
              <a:t> bundle</a:t>
            </a:r>
          </a:p>
          <a:p>
            <a:pPr lvl="0"/>
            <a:endParaRPr lang="en-US" sz="2300" baseline="0" dirty="0" smtClean="0"/>
          </a:p>
          <a:p>
            <a:pPr lvl="0"/>
            <a:r>
              <a:rPr lang="en-US" sz="2400" b="0" i="0" kern="1200" dirty="0" err="1" smtClean="0">
                <a:solidFill>
                  <a:schemeClr val="tx1"/>
                </a:solidFill>
                <a:latin typeface="+mn-lt"/>
                <a:ea typeface="+mn-ea"/>
                <a:cs typeface="+mn-cs"/>
              </a:rPr>
              <a:t>RESTful</a:t>
            </a:r>
            <a:r>
              <a:rPr lang="en-US" sz="2400" b="0" i="0" kern="1200" baseline="0" dirty="0" smtClean="0">
                <a:solidFill>
                  <a:schemeClr val="tx1"/>
                </a:solidFill>
                <a:latin typeface="+mn-lt"/>
                <a:ea typeface="+mn-ea"/>
                <a:cs typeface="+mn-cs"/>
              </a:rPr>
              <a:t> implementation based upon REST.</a:t>
            </a:r>
            <a:endParaRPr lang="en-CA" sz="2300"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 xmlns:p14="http://schemas.microsoft.com/office/powerpoint/2010/main" val="1602313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 xmlns:p14="http://schemas.microsoft.com/office/powerpoint/2010/main" val="1089533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 </a:t>
            </a:r>
            <a:r>
              <a:rPr lang="en-US" dirty="0" err="1" smtClean="0"/>
              <a:t>FHIR</a:t>
            </a:r>
            <a:r>
              <a:rPr lang="en-US" dirty="0" smtClean="0"/>
              <a:t>, </a:t>
            </a:r>
            <a:r>
              <a:rPr lang="en-US" b="1" dirty="0" smtClean="0"/>
              <a:t>every</a:t>
            </a:r>
            <a:r>
              <a:rPr lang="en-US" b="0" baseline="0" dirty="0" smtClean="0"/>
              <a:t> resource should </a:t>
            </a:r>
            <a:br>
              <a:rPr lang="en-US" b="0" baseline="0" dirty="0" smtClean="0"/>
            </a:br>
            <a:r>
              <a:rPr lang="en-US" b="0" baseline="0" dirty="0" smtClean="0"/>
              <a:t>have a human-readable expression</a:t>
            </a:r>
          </a:p>
          <a:p>
            <a:pPr lvl="1"/>
            <a:r>
              <a:rPr lang="en-US" dirty="0" smtClean="0"/>
              <a:t>Can be direct rendering or human entered</a:t>
            </a:r>
          </a:p>
          <a:p>
            <a:endParaRPr lang="en-US" baseline="0" dirty="0" smtClean="0"/>
          </a:p>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CDA</a:t>
            </a:r>
            <a:r>
              <a:rPr lang="en-US" dirty="0" smtClean="0"/>
              <a:t> got this part right.)  What is that</a:t>
            </a:r>
            <a:r>
              <a:rPr lang="en-US" baseline="0" dirty="0" smtClean="0"/>
              <a:t> person doing?.... Specification is Translated in several Russian and Japanese too.  Obviously the narrative supports </a:t>
            </a:r>
            <a:r>
              <a:rPr lang="en-US" baseline="0" dirty="0" err="1" smtClean="0"/>
              <a:t>mulitple</a:t>
            </a:r>
            <a:r>
              <a:rPr lang="en-US" baseline="0" dirty="0" smtClean="0"/>
              <a:t> languages too.</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 xmlns:p14="http://schemas.microsoft.com/office/powerpoint/2010/main" val="1089533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 xmlns:p14="http://schemas.microsoft.com/office/powerpoint/2010/main" val="32170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Governance Board</a:t>
            </a:r>
          </a:p>
          <a:p>
            <a:pPr marL="171450" indent="-171450">
              <a:buFontTx/>
              <a:buChar char="-"/>
            </a:pPr>
            <a:r>
              <a:rPr lang="en-US" dirty="0" smtClean="0"/>
              <a:t>Maintains FHIR principles</a:t>
            </a:r>
          </a:p>
          <a:p>
            <a:pPr marL="171450" indent="-171450">
              <a:buFontTx/>
              <a:buChar char="-"/>
            </a:pPr>
            <a:r>
              <a:rPr lang="en-US" dirty="0" smtClean="0"/>
              <a:t>Identifies risks, precepts</a:t>
            </a:r>
          </a:p>
          <a:p>
            <a:pPr marL="171450" indent="-171450">
              <a:buFontTx/>
              <a:buChar char="-"/>
            </a:pPr>
            <a:r>
              <a:rPr lang="en-US" dirty="0" smtClean="0"/>
              <a:t>Handles coordination w/ external groups</a:t>
            </a:r>
          </a:p>
          <a:p>
            <a:pPr marL="0" indent="0">
              <a:buFontTx/>
              <a:buNone/>
            </a:pPr>
            <a:r>
              <a:rPr lang="en-US" dirty="0" smtClean="0"/>
              <a:t>FHIR Management Group</a:t>
            </a:r>
          </a:p>
          <a:p>
            <a:pPr marL="171450" indent="-171450">
              <a:buFontTx/>
              <a:buChar char="-"/>
            </a:pPr>
            <a:r>
              <a:rPr lang="en-US" dirty="0" smtClean="0"/>
              <a:t>Coordinates</a:t>
            </a:r>
            <a:r>
              <a:rPr lang="en-US" baseline="0" dirty="0" smtClean="0"/>
              <a:t> Work Groups</a:t>
            </a:r>
          </a:p>
          <a:p>
            <a:pPr marL="171450" indent="-171450">
              <a:buFontTx/>
              <a:buChar char="-"/>
            </a:pPr>
            <a:r>
              <a:rPr lang="en-US" baseline="0" dirty="0" smtClean="0"/>
              <a:t>Manages ballot process</a:t>
            </a:r>
          </a:p>
          <a:p>
            <a:pPr marL="171450" indent="-171450">
              <a:buFontTx/>
              <a:buChar char="-"/>
            </a:pPr>
            <a:r>
              <a:rPr lang="en-US" baseline="0" dirty="0" smtClean="0"/>
              <a:t>Education delivery</a:t>
            </a:r>
          </a:p>
          <a:p>
            <a:pPr marL="171450" indent="-171450">
              <a:buFontTx/>
              <a:buChar char="-"/>
            </a:pPr>
            <a:r>
              <a:rPr lang="en-US" baseline="0" dirty="0" smtClean="0"/>
              <a:t>Day-to-day activities</a:t>
            </a:r>
          </a:p>
          <a:p>
            <a:pPr marL="0" indent="0">
              <a:buFontTx/>
              <a:buNone/>
            </a:pPr>
            <a:r>
              <a:rPr lang="en-US" baseline="0" dirty="0" smtClean="0"/>
              <a:t>Modeling &amp; Methodology</a:t>
            </a:r>
          </a:p>
          <a:p>
            <a:pPr marL="171450" indent="-171450">
              <a:buFontTx/>
              <a:buChar char="-"/>
            </a:pPr>
            <a:r>
              <a:rPr lang="en-US" baseline="0" dirty="0" smtClean="0"/>
              <a:t>Defines criteria for artifacts</a:t>
            </a:r>
          </a:p>
          <a:p>
            <a:pPr marL="171450" indent="-171450">
              <a:buFontTx/>
              <a:buChar char="-"/>
            </a:pPr>
            <a:r>
              <a:rPr lang="en-US" baseline="0" dirty="0" smtClean="0"/>
              <a:t>Determines processes</a:t>
            </a:r>
          </a:p>
          <a:p>
            <a:pPr marL="171450" indent="-171450">
              <a:buFontTx/>
              <a:buChar char="-"/>
            </a:pPr>
            <a:r>
              <a:rPr lang="en-US" baseline="0" dirty="0" smtClean="0"/>
              <a:t>Documents best practices</a:t>
            </a:r>
          </a:p>
          <a:p>
            <a:pPr marL="0" indent="0">
              <a:buFontTx/>
              <a:buNone/>
            </a:pPr>
            <a:r>
              <a:rPr lang="en-US" baseline="0" dirty="0" smtClean="0"/>
              <a:t>Work Groups</a:t>
            </a:r>
          </a:p>
          <a:p>
            <a:pPr marL="171450" indent="-171450">
              <a:buFontTx/>
              <a:buChar char="-"/>
            </a:pPr>
            <a:r>
              <a:rPr lang="en-US" baseline="0" dirty="0" smtClean="0"/>
              <a:t>Do the actual development work</a:t>
            </a:r>
          </a:p>
          <a:p>
            <a:pPr marL="171450" indent="-171450">
              <a:buFontTx/>
              <a:buChar char="-"/>
            </a:pPr>
            <a:endParaRPr lang="en-US" baseline="0" dirty="0" smtClean="0"/>
          </a:p>
          <a:p>
            <a:pPr marL="0" indent="0">
              <a:buFontTx/>
              <a:buNone/>
            </a:pPr>
            <a:r>
              <a:rPr lang="en-US" baseline="0" dirty="0" smtClean="0"/>
              <a:t>What haven’t we talked about yet?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 xmlns:p14="http://schemas.microsoft.com/office/powerpoint/2010/main" val="2476298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 xmlns:p14="http://schemas.microsoft.com/office/powerpoint/2010/main" val="376699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FHIR</a:t>
            </a:r>
            <a:r>
              <a:rPr lang="en-US" dirty="0" smtClean="0"/>
              <a:t> supports these interoperability paradigms</a:t>
            </a:r>
          </a:p>
          <a:p>
            <a:pPr lvl="1"/>
            <a:r>
              <a:rPr lang="en-US" dirty="0" smtClean="0"/>
              <a:t>Content stays the same</a:t>
            </a:r>
          </a:p>
          <a:p>
            <a:endParaRPr lang="en-US" dirty="0" smtClean="0"/>
          </a:p>
          <a:p>
            <a:r>
              <a:rPr lang="en-US" dirty="0" smtClean="0"/>
              <a:t>Regardless of approach, content stays the same</a:t>
            </a:r>
          </a:p>
          <a:p>
            <a:pPr lvl="1"/>
            <a:r>
              <a:rPr lang="en-US" dirty="0" smtClean="0"/>
              <a:t>Can leverage same models, same profiles everywhere</a:t>
            </a:r>
          </a:p>
          <a:p>
            <a:pPr lvl="1"/>
            <a:endParaRPr lang="en-US" dirty="0" smtClean="0"/>
          </a:p>
          <a:p>
            <a:pPr lvl="1"/>
            <a:r>
              <a:rPr lang="en-US" dirty="0" smtClean="0"/>
              <a:t>Does</a:t>
            </a:r>
            <a:r>
              <a:rPr lang="en-US" baseline="0" dirty="0" smtClean="0"/>
              <a:t> everybody know what these 4 things are or should I explain them.</a:t>
            </a:r>
          </a:p>
          <a:p>
            <a:pPr lvl="1"/>
            <a:endParaRPr lang="en-US"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FHIR</a:t>
            </a:r>
            <a:r>
              <a:rPr lang="en-US" dirty="0" smtClean="0"/>
              <a:t> supports these interoperability paradigms  - Content stays the same</a:t>
            </a:r>
          </a:p>
          <a:p>
            <a:endParaRPr lang="en-US" dirty="0" smtClean="0"/>
          </a:p>
          <a:p>
            <a:r>
              <a:rPr lang="en-US" dirty="0" err="1" smtClean="0"/>
              <a:t>RESTful</a:t>
            </a:r>
            <a:r>
              <a:rPr lang="en-US" dirty="0" smtClean="0"/>
              <a:t> API  ( REST )</a:t>
            </a:r>
          </a:p>
          <a:p>
            <a:r>
              <a:rPr lang="en-US" dirty="0" smtClean="0"/>
              <a:t>	 Search big part</a:t>
            </a:r>
            <a:r>
              <a:rPr lang="en-US" baseline="0" dirty="0" smtClean="0"/>
              <a:t> of REST</a:t>
            </a:r>
          </a:p>
          <a:p>
            <a:r>
              <a:rPr lang="en-US" baseline="0" dirty="0" smtClean="0"/>
              <a:t>Operations (RPC) paradigm :  </a:t>
            </a:r>
            <a:r>
              <a:rPr lang="en-US" baseline="0" dirty="0" err="1" smtClean="0"/>
              <a:t>wWkipedia</a:t>
            </a:r>
            <a:r>
              <a:rPr lang="en-US" baseline="0" dirty="0" smtClean="0"/>
              <a:t>: “</a:t>
            </a:r>
            <a:r>
              <a:rPr lang="en-US" dirty="0" smtClean="0"/>
              <a:t>In </a:t>
            </a:r>
            <a:r>
              <a:rPr lang="en-US" dirty="0" smtClean="0">
                <a:hlinkClick r:id="rId3" tooltip="Computer science"/>
              </a:rPr>
              <a:t>computer science</a:t>
            </a:r>
            <a:r>
              <a:rPr lang="en-US" dirty="0" smtClean="0"/>
              <a:t>, a </a:t>
            </a:r>
            <a:r>
              <a:rPr lang="en-US" b="1" dirty="0" smtClean="0"/>
              <a:t>remote procedure call</a:t>
            </a:r>
            <a:r>
              <a:rPr lang="en-US" dirty="0" smtClean="0"/>
              <a:t> (</a:t>
            </a:r>
            <a:r>
              <a:rPr lang="en-US" b="1" dirty="0" smtClean="0"/>
              <a:t>RPC</a:t>
            </a:r>
            <a:r>
              <a:rPr lang="en-US" dirty="0" smtClean="0"/>
              <a:t>) is </a:t>
            </a:r>
            <a:r>
              <a:rPr lang="en-US" dirty="0" smtClean="0">
                <a:hlinkClick r:id="rId4" tooltip="Client-server model"/>
              </a:rPr>
              <a:t>client/server</a:t>
            </a:r>
            <a:r>
              <a:rPr lang="en-US" dirty="0" smtClean="0"/>
              <a:t> system in which a </a:t>
            </a:r>
            <a:r>
              <a:rPr lang="en-US" dirty="0" smtClean="0">
                <a:hlinkClick r:id="rId5" tooltip="Computer program"/>
              </a:rPr>
              <a:t>computer program</a:t>
            </a:r>
            <a:r>
              <a:rPr lang="en-US" dirty="0" smtClean="0"/>
              <a:t> causes a </a:t>
            </a:r>
            <a:r>
              <a:rPr lang="en-US" dirty="0" smtClean="0">
                <a:hlinkClick r:id="rId6" tooltip="Subroutine"/>
              </a:rPr>
              <a:t>subroutine</a:t>
            </a:r>
            <a:r>
              <a:rPr lang="en-US" dirty="0" smtClean="0"/>
              <a:t> or procedure to execute in another </a:t>
            </a:r>
            <a:r>
              <a:rPr lang="en-US" dirty="0" smtClean="0">
                <a:hlinkClick r:id="rId7" tooltip="Address space"/>
              </a:rPr>
              <a:t>address space</a:t>
            </a:r>
            <a:r>
              <a:rPr lang="en-US" dirty="0" smtClean="0"/>
              <a:t> (commonly on another computer on a shared network) without the programmer explicitly coding the details for this remote interaction.</a:t>
            </a:r>
            <a:r>
              <a:rPr lang="en-US" b="0" i="0" baseline="30000" dirty="0" smtClean="0">
                <a:hlinkClick r:id="rId8"/>
              </a:rPr>
              <a:t>[</a:t>
            </a:r>
            <a:endParaRPr lang="en-US" b="0" i="0" baseline="30000" dirty="0" smtClean="0"/>
          </a:p>
          <a:p>
            <a:r>
              <a:rPr lang="en-US" baseline="0" dirty="0" smtClean="0"/>
              <a:t>”</a:t>
            </a:r>
            <a:endParaRPr lang="en-US" dirty="0" smtClean="0"/>
          </a:p>
          <a:p>
            <a:r>
              <a:rPr lang="en-US" dirty="0" smtClean="0"/>
              <a:t>Messaging</a:t>
            </a:r>
            <a:r>
              <a:rPr lang="en-US" baseline="0" dirty="0" smtClean="0"/>
              <a:t> paradigm  (</a:t>
            </a:r>
            <a:r>
              <a:rPr lang="en-US" baseline="0" dirty="0" err="1" smtClean="0"/>
              <a:t>V2</a:t>
            </a:r>
            <a:r>
              <a:rPr lang="en-US" baseline="0" dirty="0" smtClean="0"/>
              <a:t>)</a:t>
            </a:r>
          </a:p>
          <a:p>
            <a:r>
              <a:rPr lang="en-US" baseline="0" dirty="0" smtClean="0"/>
              <a:t>Documents paradigm  (</a:t>
            </a:r>
            <a:r>
              <a:rPr lang="en-US" baseline="0" dirty="0" err="1" smtClean="0"/>
              <a:t>CDA</a:t>
            </a:r>
            <a:r>
              <a:rPr lang="en-US" baseline="0" dirty="0" smtClean="0"/>
              <a:t>)</a:t>
            </a:r>
          </a:p>
          <a:p>
            <a:r>
              <a:rPr lang="en-US" baseline="0" dirty="0" smtClean="0"/>
              <a:t>Services  ( </a:t>
            </a:r>
            <a:r>
              <a:rPr lang="en-US" baseline="0" dirty="0" err="1" smtClean="0"/>
              <a:t>SOA</a:t>
            </a:r>
            <a:r>
              <a:rPr lang="en-US" baseline="0" dirty="0" smtClean="0"/>
              <a:t>)</a:t>
            </a:r>
            <a:endParaRPr lang="en-US" dirty="0" smtClean="0"/>
          </a:p>
          <a:p>
            <a:endParaRPr lang="en-US" dirty="0" smtClean="0"/>
          </a:p>
          <a:p>
            <a:r>
              <a:rPr lang="en-US" dirty="0" smtClean="0"/>
              <a:t>Regardless of approach, content stays the same</a:t>
            </a:r>
          </a:p>
          <a:p>
            <a:pPr lvl="1"/>
            <a:r>
              <a:rPr lang="en-US" dirty="0" smtClean="0"/>
              <a:t>Can leverage same models, same profiles everywhere</a:t>
            </a:r>
          </a:p>
          <a:p>
            <a:pPr lvl="1"/>
            <a:endParaRPr lang="en-US" dirty="0" smtClean="0"/>
          </a:p>
          <a:p>
            <a:pPr lvl="1"/>
            <a:r>
              <a:rPr lang="en-US" dirty="0" smtClean="0"/>
              <a:t>Does</a:t>
            </a:r>
            <a:r>
              <a:rPr lang="en-US" baseline="0" dirty="0" smtClean="0"/>
              <a:t> everybody know what these 4 things are or should I explain them. ( See hidden slides)</a:t>
            </a:r>
          </a:p>
          <a:p>
            <a:pPr lvl="1"/>
            <a:endParaRPr lang="en-US"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an (restful) API (Application Programming Interface)?  Set of services</a:t>
            </a:r>
            <a:r>
              <a:rPr lang="en-US" baseline="0" dirty="0" smtClean="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smtClean="0"/>
          </a:p>
          <a:p>
            <a:endParaRPr lang="en-US" dirty="0" smtClean="0"/>
          </a:p>
          <a:p>
            <a:r>
              <a:rPr lang="en-US" sz="1200" b="0" i="0" kern="1200" dirty="0" smtClean="0">
                <a:solidFill>
                  <a:schemeClr val="tx1"/>
                </a:solidFill>
                <a:latin typeface="+mn-lt"/>
                <a:ea typeface="+mn-ea"/>
                <a:cs typeface="+mn-cs"/>
              </a:rPr>
              <a:t>REST (</a:t>
            </a:r>
            <a:r>
              <a:rPr lang="en-US" sz="1200" b="0" i="0" kern="1200" dirty="0" err="1" smtClean="0">
                <a:solidFill>
                  <a:schemeClr val="tx1"/>
                </a:solidFill>
                <a:latin typeface="+mn-lt"/>
                <a:ea typeface="+mn-ea"/>
                <a:cs typeface="+mn-cs"/>
              </a:rPr>
              <a:t>REpresentational</a:t>
            </a:r>
            <a:r>
              <a:rPr lang="en-US" sz="1200" b="0" i="0" kern="1200" dirty="0" smtClean="0">
                <a:solidFill>
                  <a:schemeClr val="tx1"/>
                </a:solidFill>
                <a:latin typeface="+mn-lt"/>
                <a:ea typeface="+mn-ea"/>
                <a:cs typeface="+mn-cs"/>
              </a:rPr>
              <a:t> State Transfer) is an architectural style  </a:t>
            </a:r>
            <a:r>
              <a:rPr lang="en-US" sz="1200" b="0" i="0" kern="120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is an implementation based upon REST.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In </a:t>
            </a:r>
            <a:r>
              <a:rPr lang="en-US" sz="1200" b="0" i="0" u="none" strike="noStrike" kern="1200" dirty="0" smtClean="0">
                <a:solidFill>
                  <a:schemeClr val="tx1"/>
                </a:solidFill>
                <a:latin typeface="+mn-lt"/>
                <a:ea typeface="+mn-ea"/>
                <a:cs typeface="+mn-cs"/>
                <a:hlinkClick r:id="rId3" tooltip="Computer programming"/>
              </a:rPr>
              <a:t>computer programming</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create, read, update and delete</a:t>
            </a:r>
            <a:r>
              <a:rPr lang="en-US" sz="1200" b="0" i="0" u="none" strike="noStrike" kern="1200" baseline="30000" dirty="0" smtClean="0">
                <a:solidFill>
                  <a:schemeClr val="tx1"/>
                </a:solidFill>
                <a:latin typeface="+mn-lt"/>
                <a:ea typeface="+mn-ea"/>
                <a:cs typeface="+mn-cs"/>
                <a:hlinkClick r:id="rId4"/>
              </a:rPr>
              <a:t>[1]</a:t>
            </a:r>
            <a:r>
              <a:rPr lang="en-US" sz="1200" b="0" i="0" kern="1200" dirty="0" smtClean="0">
                <a:solidFill>
                  <a:schemeClr val="tx1"/>
                </a:solidFill>
                <a:latin typeface="+mn-lt"/>
                <a:ea typeface="+mn-ea"/>
                <a:cs typeface="+mn-cs"/>
              </a:rPr>
              <a:t> (as an </a:t>
            </a:r>
            <a:r>
              <a:rPr lang="en-US" sz="1200" b="0" i="0" u="none" strike="noStrike" kern="1200" dirty="0" smtClean="0">
                <a:solidFill>
                  <a:schemeClr val="tx1"/>
                </a:solidFill>
                <a:latin typeface="+mn-lt"/>
                <a:ea typeface="+mn-ea"/>
                <a:cs typeface="+mn-cs"/>
                <a:hlinkClick r:id="rId5" tooltip="Acronym and initialism"/>
              </a:rPr>
              <a:t>acronym</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CRUD</a:t>
            </a:r>
            <a:r>
              <a:rPr lang="en-US" sz="1200" b="0" i="0" kern="1200" dirty="0" smtClean="0">
                <a:solidFill>
                  <a:schemeClr val="tx1"/>
                </a:solidFill>
                <a:latin typeface="+mn-lt"/>
                <a:ea typeface="+mn-ea"/>
                <a:cs typeface="+mn-cs"/>
              </a:rPr>
              <a:t> or possibly a </a:t>
            </a:r>
            <a:r>
              <a:rPr lang="en-US" sz="1200" b="0" i="0" u="none" strike="noStrike" kern="1200" dirty="0" err="1" smtClean="0">
                <a:solidFill>
                  <a:schemeClr val="tx1"/>
                </a:solidFill>
                <a:latin typeface="+mn-lt"/>
                <a:ea typeface="+mn-ea"/>
                <a:cs typeface="+mn-cs"/>
                <a:hlinkClick r:id="rId6" tooltip="Backronym"/>
              </a:rPr>
              <a:t>backronym</a:t>
            </a:r>
            <a:r>
              <a:rPr lang="en-US" sz="1200" b="0" i="0" kern="1200" dirty="0" smtClean="0">
                <a:solidFill>
                  <a:schemeClr val="tx1"/>
                </a:solidFill>
                <a:latin typeface="+mn-lt"/>
                <a:ea typeface="+mn-ea"/>
                <a:cs typeface="+mn-cs"/>
              </a:rPr>
              <a:t>) (Sometimes called SCRUD with an "S" for Search) are the four basic functions of </a:t>
            </a:r>
            <a:r>
              <a:rPr lang="en-US" sz="1200" b="0" i="0" u="none" strike="noStrike" kern="1200" dirty="0" smtClean="0">
                <a:solidFill>
                  <a:schemeClr val="tx1"/>
                </a:solidFill>
                <a:latin typeface="+mn-lt"/>
                <a:ea typeface="+mn-ea"/>
                <a:cs typeface="+mn-cs"/>
                <a:hlinkClick r:id="rId7" tooltip="Persistent storage"/>
              </a:rPr>
              <a:t>persistent storage</a:t>
            </a:r>
            <a:r>
              <a:rPr lang="en-US" sz="1200" b="0" i="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Portability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8" tooltip="High-level programming language"/>
              </a:rPr>
              <a:t>high-level computer programming</a:t>
            </a:r>
            <a:r>
              <a:rPr lang="en-US" sz="1200" b="0" i="0" kern="1200" dirty="0" smtClean="0">
                <a:solidFill>
                  <a:schemeClr val="tx1"/>
                </a:solidFill>
                <a:latin typeface="+mn-lt"/>
                <a:ea typeface="+mn-ea"/>
                <a:cs typeface="+mn-cs"/>
              </a:rPr>
              <a:t> is the usability of the same </a:t>
            </a:r>
            <a:r>
              <a:rPr lang="en-US" sz="1200" b="0" i="0" u="none" strike="noStrike" kern="1200" dirty="0" smtClean="0">
                <a:solidFill>
                  <a:schemeClr val="tx1"/>
                </a:solidFill>
                <a:latin typeface="+mn-lt"/>
                <a:ea typeface="+mn-ea"/>
                <a:cs typeface="+mn-cs"/>
                <a:hlinkClick r:id="rId9" tooltip="Software"/>
              </a:rPr>
              <a:t>software</a:t>
            </a:r>
            <a:r>
              <a:rPr lang="en-US" sz="1200" b="0" i="0" kern="1200" dirty="0" smtClean="0">
                <a:solidFill>
                  <a:schemeClr val="tx1"/>
                </a:solidFill>
                <a:latin typeface="+mn-lt"/>
                <a:ea typeface="+mn-ea"/>
                <a:cs typeface="+mn-cs"/>
              </a:rPr>
              <a:t> in different environments. The </a:t>
            </a:r>
            <a:r>
              <a:rPr lang="en-US" sz="1200" b="0" i="0" kern="1200" dirty="0" err="1" smtClean="0">
                <a:solidFill>
                  <a:schemeClr val="tx1"/>
                </a:solidFill>
                <a:latin typeface="+mn-lt"/>
                <a:ea typeface="+mn-ea"/>
                <a:cs typeface="+mn-cs"/>
              </a:rPr>
              <a:t>prerequirement</a:t>
            </a:r>
            <a:r>
              <a:rPr lang="en-US" sz="1200" b="0" i="0" kern="1200" dirty="0" smtClean="0">
                <a:solidFill>
                  <a:schemeClr val="tx1"/>
                </a:solidFill>
                <a:latin typeface="+mn-lt"/>
                <a:ea typeface="+mn-ea"/>
                <a:cs typeface="+mn-cs"/>
              </a:rPr>
              <a:t> for portability is the </a:t>
            </a:r>
            <a:r>
              <a:rPr lang="en-US" sz="1200" b="0" i="0" kern="1200" dirty="0" err="1" smtClean="0">
                <a:solidFill>
                  <a:schemeClr val="tx1"/>
                </a:solidFill>
                <a:latin typeface="+mn-lt"/>
                <a:ea typeface="+mn-ea"/>
                <a:cs typeface="+mn-cs"/>
              </a:rPr>
              <a:t>generalized</a:t>
            </a:r>
            <a:r>
              <a:rPr lang="en-US" sz="1200" b="0" i="0" u="none" strike="noStrike" kern="1200" dirty="0" err="1" smtClean="0">
                <a:solidFill>
                  <a:schemeClr val="tx1"/>
                </a:solidFill>
                <a:latin typeface="+mn-lt"/>
                <a:ea typeface="+mn-ea"/>
                <a:cs typeface="+mn-cs"/>
                <a:hlinkClick r:id="rId10" tooltip="Abstraction (computer science)"/>
              </a:rPr>
              <a:t>abstraction</a:t>
            </a:r>
            <a:r>
              <a:rPr lang="en-US" sz="1200" b="0" i="0" kern="1200" dirty="0" smtClean="0">
                <a:solidFill>
                  <a:schemeClr val="tx1"/>
                </a:solidFill>
                <a:latin typeface="+mn-lt"/>
                <a:ea typeface="+mn-ea"/>
                <a:cs typeface="+mn-cs"/>
              </a:rPr>
              <a:t> between the application logic and </a:t>
            </a:r>
            <a:r>
              <a:rPr lang="en-US" sz="1200" b="0" i="0" u="none" strike="noStrike" kern="1200" dirty="0" smtClean="0">
                <a:solidFill>
                  <a:schemeClr val="tx1"/>
                </a:solidFill>
                <a:latin typeface="+mn-lt"/>
                <a:ea typeface="+mn-ea"/>
                <a:cs typeface="+mn-cs"/>
                <a:hlinkClick r:id="rId11" tooltip="Interface (computer science)"/>
              </a:rPr>
              <a:t>system interfaces</a:t>
            </a:r>
            <a:r>
              <a:rPr lang="en-US" sz="1200" b="0" i="0" kern="1200" dirty="0" smtClean="0">
                <a:solidFill>
                  <a:schemeClr val="tx1"/>
                </a:solidFill>
                <a:latin typeface="+mn-lt"/>
                <a:ea typeface="+mn-ea"/>
                <a:cs typeface="+mn-cs"/>
              </a:rPr>
              <a:t>. When software with the same functionality is produced for several </a:t>
            </a:r>
            <a:r>
              <a:rPr lang="en-US" sz="1200" b="0" i="0" u="none" strike="noStrike" kern="1200" dirty="0" smtClean="0">
                <a:solidFill>
                  <a:schemeClr val="tx1"/>
                </a:solidFill>
                <a:latin typeface="+mn-lt"/>
                <a:ea typeface="+mn-ea"/>
                <a:cs typeface="+mn-cs"/>
                <a:hlinkClick r:id="rId12" tooltip="Computing platform"/>
              </a:rPr>
              <a:t>computing platforms</a:t>
            </a:r>
            <a:r>
              <a:rPr lang="en-US" sz="1200" b="0" i="0" kern="1200" dirty="0" smtClean="0">
                <a:solidFill>
                  <a:schemeClr val="tx1"/>
                </a:solidFill>
                <a:latin typeface="+mn-lt"/>
                <a:ea typeface="+mn-ea"/>
                <a:cs typeface="+mn-cs"/>
              </a:rPr>
              <a:t>, portability is the key issue for development cost reduction.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 to specification,</a:t>
            </a:r>
            <a:r>
              <a:rPr lang="en-US" baseline="0" dirty="0" smtClean="0"/>
              <a:t>  web site, home page and more introductory information.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10:30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 xmlns:p14="http://schemas.microsoft.com/office/powerpoint/2010/main" val="370789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Comment</a:t>
            </a:r>
            <a:r>
              <a:rPr lang="en-US" baseline="0" dirty="0" smtClean="0"/>
              <a:t> about SOA discovery day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 xmlns:p14="http://schemas.microsoft.com/office/powerpoint/2010/main" val="1980017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FHIR</a:t>
            </a:r>
            <a:r>
              <a:rPr lang="en-US" dirty="0" smtClean="0"/>
              <a:t> makes no assumptions about the architectural design of systems</a:t>
            </a:r>
          </a:p>
          <a:p>
            <a:pPr marL="171450" lvl="0" indent="-171450">
              <a:buFont typeface="Arial" panose="020B0604020202020204" pitchFamily="34" charset="0"/>
              <a:buNone/>
            </a:pPr>
            <a:endParaRPr lang="en-US" dirty="0" smtClean="0"/>
          </a:p>
          <a:p>
            <a:pPr marL="171450" lvl="0" indent="-171450">
              <a:buFont typeface="Arial" panose="020B0604020202020204" pitchFamily="34" charset="0"/>
              <a:buNone/>
            </a:pPr>
            <a:endParaRPr lang="en-US" dirty="0" smtClean="0"/>
          </a:p>
          <a:p>
            <a:pPr marL="171450" lvl="0" indent="-171450">
              <a:buFont typeface="Arial" panose="020B0604020202020204" pitchFamily="34" charset="0"/>
              <a:buNone/>
            </a:pPr>
            <a:r>
              <a:rPr lang="en-US" dirty="0" smtClean="0"/>
              <a:t>System</a:t>
            </a:r>
            <a:r>
              <a:rPr lang="en-US" baseline="0" dirty="0" smtClean="0"/>
              <a:t> architecture Jargon words – it still doesn’t matter.</a:t>
            </a:r>
            <a:endParaRPr lang="en-US" dirty="0" smtClean="0"/>
          </a:p>
          <a:p>
            <a:pPr marL="171450" lvl="0" indent="-171450">
              <a:buFont typeface="Arial" panose="020B0604020202020204" pitchFamily="34" charset="0"/>
              <a:buChar char="•"/>
            </a:pPr>
            <a:endParaRPr lang="en-US" dirty="0" smtClean="0"/>
          </a:p>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xmlns="" val="3290258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this later…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 xmlns:p14="http://schemas.microsoft.com/office/powerpoint/2010/main" val="3922742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45</a:t>
            </a:fld>
            <a:endParaRPr lang="en-US"/>
          </a:p>
        </p:txBody>
      </p:sp>
    </p:spTree>
    <p:extLst>
      <p:ext uri="{BB962C8B-B14F-4D97-AF65-F5344CB8AC3E}">
        <p14:creationId xmlns="" xmlns:p14="http://schemas.microsoft.com/office/powerpoint/2010/main" val="2464115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 xmlns:p14="http://schemas.microsoft.com/office/powerpoint/2010/main" val="2490994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Resources” are:  “data model”  containers</a:t>
            </a:r>
            <a:r>
              <a:rPr lang="en-AU" baseline="0" dirty="0" smtClean="0"/>
              <a:t> if information that represent something in the real world  = patient,  test result, prescription</a:t>
            </a:r>
            <a:endParaRPr lang="en-AU" dirty="0" smtClean="0"/>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 “of interest” to healthcare</a:t>
            </a:r>
          </a:p>
          <a:p>
            <a:pPr lvl="1"/>
            <a:endParaRPr lang="en-AU" dirty="0" smtClean="0"/>
          </a:p>
          <a:p>
            <a:pPr lvl="1"/>
            <a:r>
              <a:rPr lang="en-AU" dirty="0" err="1" smtClean="0"/>
              <a:t>V2</a:t>
            </a:r>
            <a:r>
              <a:rPr lang="en-AU" dirty="0" smtClean="0"/>
              <a:t>: Sort of like Segments</a:t>
            </a:r>
          </a:p>
          <a:p>
            <a:pPr lvl="1"/>
            <a:r>
              <a:rPr lang="en-AU" dirty="0" err="1" smtClean="0"/>
              <a:t>V3</a:t>
            </a:r>
            <a:r>
              <a:rPr lang="en-AU" dirty="0" smtClean="0"/>
              <a:t>: Sort of like </a:t>
            </a:r>
            <a:r>
              <a:rPr lang="en-AU" dirty="0" err="1" smtClean="0"/>
              <a:t>CMETs</a:t>
            </a:r>
            <a:r>
              <a:rPr lang="en-US" dirty="0" smtClean="0"/>
              <a:t>Example</a:t>
            </a:r>
            <a:r>
              <a:rPr lang="en-US" baseline="0" dirty="0" smtClean="0"/>
              <a:t> of network of resources using references within Procedure.</a:t>
            </a:r>
          </a:p>
          <a:p>
            <a:endParaRPr lang="en-US" baseline="0" dirty="0" smtClean="0"/>
          </a:p>
          <a:p>
            <a:r>
              <a:rPr lang="en-US" dirty="0" smtClean="0"/>
              <a:t>Besides</a:t>
            </a:r>
            <a:r>
              <a:rPr lang="en-US" baseline="0" dirty="0" smtClean="0"/>
              <a:t> </a:t>
            </a:r>
            <a:r>
              <a:rPr lang="en-US" dirty="0" smtClean="0"/>
              <a:t>Increases re-use….</a:t>
            </a:r>
          </a:p>
          <a:p>
            <a:r>
              <a:rPr lang="en-US" dirty="0" smtClean="0"/>
              <a:t>Lighter-weight communication:  Can create a ‘network’ of interrelated resources through referencing rather than sending all the data  -</a:t>
            </a:r>
            <a:r>
              <a:rPr lang="en-US" baseline="0" dirty="0" smtClean="0"/>
              <a:t> other examples with </a:t>
            </a:r>
            <a:r>
              <a:rPr lang="en-US" baseline="0" dirty="0" err="1" smtClean="0"/>
              <a:t>clinFHIR</a:t>
            </a:r>
            <a:r>
              <a:rPr lang="en-US" baseline="0" dirty="0" smtClean="0"/>
              <a:t>  -  </a:t>
            </a:r>
            <a:r>
              <a:rPr lang="en-US" baseline="0" dirty="0" err="1" smtClean="0"/>
              <a:t>NutritionOrder</a:t>
            </a:r>
            <a:r>
              <a:rPr lang="en-US" baseline="0" dirty="0" smtClean="0"/>
              <a:t>,  </a:t>
            </a:r>
            <a:r>
              <a:rPr lang="en-US" baseline="0" dirty="0" err="1" smtClean="0"/>
              <a:t>DiagnosticReport</a:t>
            </a:r>
            <a:r>
              <a:rPr lang="en-US" baseline="0" dirty="0" smtClean="0"/>
              <a:t>.</a:t>
            </a:r>
            <a:endParaRPr lang="en-US" dirty="0" smtClean="0"/>
          </a:p>
          <a:p>
            <a:endParaRPr lang="en-US" dirty="0" smtClean="0"/>
          </a:p>
          <a:p>
            <a:r>
              <a:rPr lang="en-US" dirty="0" smtClean="0"/>
              <a:t>Also</a:t>
            </a:r>
            <a:r>
              <a:rPr lang="en-US" baseline="0" dirty="0" smtClean="0"/>
              <a:t> </a:t>
            </a:r>
            <a:r>
              <a:rPr lang="en-US" dirty="0" smtClean="0"/>
              <a:t>Aligns well with how data is stored</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smtClean="0"/>
              <a:t>Resources” are:  “data model”  containers</a:t>
            </a:r>
            <a:r>
              <a:rPr lang="en-AU" baseline="0" dirty="0" smtClean="0"/>
              <a:t> if information that represent something in the real world  = patient,  test result, prescription</a:t>
            </a:r>
            <a:endParaRPr lang="en-AU" dirty="0" smtClean="0"/>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 “of interest” to healthcare</a:t>
            </a:r>
          </a:p>
          <a:p>
            <a:pPr lvl="1"/>
            <a:endParaRPr lang="en-AU" dirty="0" smtClean="0"/>
          </a:p>
          <a:p>
            <a:pPr lvl="1"/>
            <a:r>
              <a:rPr lang="en-AU" dirty="0" err="1" smtClean="0"/>
              <a:t>V2</a:t>
            </a:r>
            <a:r>
              <a:rPr lang="en-AU" dirty="0" smtClean="0"/>
              <a:t>: Sort of like Segments</a:t>
            </a:r>
          </a:p>
          <a:p>
            <a:pPr lvl="1"/>
            <a:r>
              <a:rPr lang="en-AU" dirty="0" err="1" smtClean="0"/>
              <a:t>V3</a:t>
            </a:r>
            <a:r>
              <a:rPr lang="en-AU" dirty="0" smtClean="0"/>
              <a:t>: Sort of like </a:t>
            </a:r>
            <a:r>
              <a:rPr lang="en-AU" dirty="0" err="1" smtClean="0"/>
              <a:t>CMETs</a:t>
            </a:r>
            <a:endParaRPr lang="en-AU" dirty="0" smtClean="0"/>
          </a:p>
          <a:p>
            <a:pPr lvl="1"/>
            <a:endParaRPr lang="en-AU" dirty="0" smtClean="0"/>
          </a:p>
          <a:p>
            <a:pPr lvl="1"/>
            <a:endParaRPr lang="en-AU" dirty="0" smtClean="0"/>
          </a:p>
          <a:p>
            <a:pPr lvl="1"/>
            <a:r>
              <a:rPr lang="en-AU" dirty="0" smtClean="0"/>
              <a:t>What</a:t>
            </a:r>
            <a:r>
              <a:rPr lang="en-AU" baseline="0" dirty="0" smtClean="0"/>
              <a:t> are those </a:t>
            </a:r>
            <a:r>
              <a:rPr lang="en-AU" baseline="0" dirty="0" err="1" smtClean="0"/>
              <a:t>legos</a:t>
            </a:r>
            <a:r>
              <a:rPr lang="en-AU" baseline="0" dirty="0" smtClean="0"/>
              <a:t> doing there....</a:t>
            </a:r>
          </a:p>
          <a:p>
            <a:pPr lvl="1"/>
            <a:endParaRPr lang="en-AU" baseline="0" dirty="0" smtClean="0"/>
          </a:p>
          <a:p>
            <a:r>
              <a:rPr lang="en-AU" baseline="0" dirty="0" smtClean="0"/>
              <a:t>Remind us that resources </a:t>
            </a:r>
            <a:r>
              <a:rPr lang="en-US" dirty="0" smtClean="0"/>
              <a:t>Increases re-use  ( like </a:t>
            </a:r>
            <a:r>
              <a:rPr lang="en-US" dirty="0" err="1" smtClean="0"/>
              <a:t>lego</a:t>
            </a:r>
            <a:r>
              <a:rPr lang="en-US" dirty="0" smtClean="0"/>
              <a:t> blocks</a:t>
            </a:r>
            <a:r>
              <a:rPr lang="en-US" baseline="0" dirty="0" smtClean="0"/>
              <a:t> )</a:t>
            </a:r>
            <a:endParaRPr lang="en-US" dirty="0" smtClean="0"/>
          </a:p>
          <a:p>
            <a:pPr lvl="1"/>
            <a:r>
              <a:rPr lang="en-US" dirty="0" smtClean="0"/>
              <a:t>Can use the same resource structures (and profiles on them)  and instances in many solutions.</a:t>
            </a:r>
          </a:p>
          <a:p>
            <a:pPr lvl="1"/>
            <a:endParaRPr lang="en-US" dirty="0" smtClean="0"/>
          </a:p>
          <a:p>
            <a:pPr lvl="1"/>
            <a:endParaRPr lang="en-US" dirty="0" smtClean="0"/>
          </a:p>
          <a:p>
            <a:pPr lvl="1"/>
            <a:endParaRPr lang="en-AU"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p>
          <a:p>
            <a:endParaRPr lang="en-US" baseline="0" dirty="0" smtClean="0"/>
          </a:p>
          <a:p>
            <a:r>
              <a:rPr lang="en-US" baseline="0" dirty="0" smtClean="0"/>
              <a:t>Go back and review the categories… before looking at some resource instances in detail.</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 xmlns:p14="http://schemas.microsoft.com/office/powerpoint/2010/main" val="1866578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AU" dirty="0" smtClean="0"/>
          </a:p>
          <a:p>
            <a:pPr lvl="1"/>
            <a:r>
              <a:rPr lang="en-AU" dirty="0" smtClean="0"/>
              <a:t>Categories</a:t>
            </a:r>
            <a:r>
              <a:rPr lang="en-AU" baseline="0" dirty="0" smtClean="0"/>
              <a:t>:</a:t>
            </a:r>
          </a:p>
          <a:p>
            <a:pPr lvl="1"/>
            <a:r>
              <a:rPr lang="en-AU" baseline="0" dirty="0" smtClean="0"/>
              <a:t> Clinical  ( Observation, Condition, </a:t>
            </a:r>
            <a:r>
              <a:rPr lang="en-AU" baseline="0" dirty="0" err="1" smtClean="0"/>
              <a:t>MedicationAdministratiion</a:t>
            </a:r>
            <a:r>
              <a:rPr lang="en-AU" baseline="0" dirty="0" smtClean="0"/>
              <a:t>, Procedure) ,  </a:t>
            </a:r>
          </a:p>
          <a:p>
            <a:pPr lvl="1"/>
            <a:r>
              <a:rPr lang="en-AU" baseline="0" dirty="0" smtClean="0"/>
              <a:t> Administrative  ( Patient, Provider, Organization )</a:t>
            </a:r>
          </a:p>
          <a:p>
            <a:pPr lvl="1"/>
            <a:r>
              <a:rPr lang="en-AU" baseline="0" dirty="0" smtClean="0"/>
              <a:t>Workflow  ( Appointment, Order, various “request” resources )</a:t>
            </a:r>
          </a:p>
          <a:p>
            <a:pPr lvl="1"/>
            <a:r>
              <a:rPr lang="en-AU" baseline="0" dirty="0" smtClean="0"/>
              <a:t>Infrastructure (Bundle, List, Composition ( Documents ), Provenance </a:t>
            </a:r>
          </a:p>
          <a:p>
            <a:pPr lvl="1"/>
            <a:r>
              <a:rPr lang="en-AU" baseline="0" dirty="0" smtClean="0"/>
              <a:t>Conformance ( </a:t>
            </a:r>
            <a:r>
              <a:rPr lang="en-AU" baseline="0" dirty="0" err="1" smtClean="0"/>
              <a:t>ValueSet</a:t>
            </a:r>
            <a:r>
              <a:rPr lang="en-AU" baseline="0" dirty="0" smtClean="0"/>
              <a:t>, Conformance )</a:t>
            </a:r>
          </a:p>
          <a:p>
            <a:pPr lvl="1"/>
            <a:r>
              <a:rPr lang="en-AU" baseline="0" dirty="0" smtClean="0"/>
              <a:t>Financial</a:t>
            </a:r>
          </a:p>
          <a:p>
            <a:pPr lvl="1"/>
            <a:endParaRPr lang="en-AU" dirty="0" smtClean="0"/>
          </a:p>
          <a:p>
            <a:pPr lvl="1"/>
            <a:endParaRPr lang="en-AU"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accent1"/>
                </a:solidFill>
              </a:rPr>
              <a:t>The</a:t>
            </a:r>
            <a:r>
              <a:rPr lang="en-US" sz="1200" b="1" baseline="0" dirty="0" smtClean="0">
                <a:solidFill>
                  <a:schemeClr val="accent1"/>
                </a:solidFill>
              </a:rPr>
              <a:t> top 50</a:t>
            </a:r>
            <a:r>
              <a:rPr lang="en-US" sz="1200" b="1" dirty="0" smtClean="0">
                <a:solidFill>
                  <a:schemeClr val="accent1"/>
                </a:solidFill>
              </a:rPr>
              <a:t> (commonly Posted ) resour</a:t>
            </a:r>
            <a:r>
              <a:rPr lang="en-US" sz="1200" b="1" baseline="0" dirty="0" smtClean="0">
                <a:solidFill>
                  <a:schemeClr val="accent1"/>
                </a:solidFill>
              </a:rPr>
              <a:t>ces instances on a sampling of publicly </a:t>
            </a:r>
            <a:r>
              <a:rPr lang="en-US" sz="1200" b="1" baseline="0" dirty="0" err="1" smtClean="0">
                <a:solidFill>
                  <a:schemeClr val="accent1"/>
                </a:solidFill>
              </a:rPr>
              <a:t>availableFHIR</a:t>
            </a:r>
            <a:r>
              <a:rPr lang="en-US" sz="1200" b="1" baseline="0" dirty="0" smtClean="0">
                <a:solidFill>
                  <a:schemeClr val="accent1"/>
                </a:solidFill>
              </a:rPr>
              <a:t> Servers.   Out of 94</a:t>
            </a:r>
            <a:endParaRPr lang="en-US" sz="1200" b="1" dirty="0" smtClean="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accent1"/>
                </a:solidFill>
              </a:rPr>
              <a:t>100-150 total - ever</a:t>
            </a:r>
            <a:endParaRPr lang="en-CA" sz="1200" b="1" dirty="0" smtClean="0">
              <a:solidFill>
                <a:schemeClr val="accent1"/>
              </a:solidFill>
            </a:endParaRPr>
          </a:p>
          <a:p>
            <a:pPr lvl="1"/>
            <a:endParaRPr lang="en-AU"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 xmlns:p14="http://schemas.microsoft.com/office/powerpoint/2010/main" val="327980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 xmlns:p14="http://schemas.microsoft.com/office/powerpoint/2010/main" val="1309389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Re-use</a:t>
            </a:r>
            <a:r>
              <a:rPr lang="en-US" baseline="0" dirty="0" smtClean="0"/>
              <a:t> – see </a:t>
            </a:r>
            <a:r>
              <a:rPr lang="en-US" baseline="0" dirty="0" err="1" smtClean="0"/>
              <a:t>legos</a:t>
            </a:r>
            <a:r>
              <a:rPr lang="en-US" baseline="0" dirty="0" smtClean="0"/>
              <a:t> analogy.  Kind of a basic unit of exchange.</a:t>
            </a:r>
          </a:p>
          <a:p>
            <a:endParaRPr lang="en-US" baseline="0" dirty="0" smtClean="0"/>
          </a:p>
          <a:p>
            <a:r>
              <a:rPr lang="en-US" baseline="0" dirty="0" smtClean="0"/>
              <a:t>Light weight communication. –  links create an interconnected web of resources.  See examples  </a:t>
            </a:r>
          </a:p>
          <a:p>
            <a:endParaRPr lang="en-US" baseline="0" dirty="0" smtClean="0"/>
          </a:p>
          <a:p>
            <a:r>
              <a:rPr lang="en-US" baseline="0" dirty="0" smtClean="0"/>
              <a:t>What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View a resource in more detail…</a:t>
            </a:r>
          </a:p>
          <a:p>
            <a:endParaRPr lang="en-US" dirty="0"/>
          </a:p>
          <a:p>
            <a:r>
              <a:rPr lang="en-US" dirty="0" smtClean="0"/>
              <a:t>Show</a:t>
            </a:r>
            <a:r>
              <a:rPr lang="en-US" baseline="0" dirty="0" smtClean="0"/>
              <a:t> in spec how get to any resource in 2 clicks</a:t>
            </a:r>
            <a:endParaRPr lang="en-US"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57</a:t>
            </a:fld>
            <a:endParaRPr lang="en-CA"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AU" sz="1200" dirty="0" smtClean="0"/>
              <a:t>For each Resource:</a:t>
            </a:r>
          </a:p>
          <a:p>
            <a:r>
              <a:rPr lang="en-AU" sz="1200" dirty="0" smtClean="0"/>
              <a:t>*Scope and Usage Notes </a:t>
            </a:r>
          </a:p>
          <a:p>
            <a:r>
              <a:rPr lang="en-AU" sz="1200" dirty="0" smtClean="0"/>
              <a:t>*Resource Content (</a:t>
            </a:r>
            <a:r>
              <a:rPr lang="en-AU" sz="1200" dirty="0" err="1" smtClean="0"/>
              <a:t>UML</a:t>
            </a:r>
            <a:r>
              <a:rPr lang="en-AU" sz="1200" dirty="0" smtClean="0"/>
              <a:t> and XML)</a:t>
            </a:r>
          </a:p>
          <a:p>
            <a:r>
              <a:rPr lang="en-AU" sz="1200" dirty="0" smtClean="0"/>
              <a:t>Terminology Bindings</a:t>
            </a:r>
          </a:p>
          <a:p>
            <a:r>
              <a:rPr lang="en-AU" sz="1200" dirty="0" smtClean="0"/>
              <a:t>Constraints</a:t>
            </a:r>
          </a:p>
          <a:p>
            <a:r>
              <a:rPr lang="en-AU" sz="1200" dirty="0" smtClean="0"/>
              <a:t>Implementation Issues</a:t>
            </a:r>
          </a:p>
          <a:p>
            <a:r>
              <a:rPr lang="en-AU" sz="1200" dirty="0" smtClean="0"/>
              <a:t>Search Parameters</a:t>
            </a:r>
          </a:p>
          <a:p>
            <a:r>
              <a:rPr lang="en-AU" sz="1200" dirty="0" smtClean="0"/>
              <a:t>*Examples, Profiles, Formal Definitions</a:t>
            </a:r>
          </a:p>
          <a:p>
            <a:r>
              <a:rPr lang="en-AU" sz="1200" dirty="0" smtClean="0"/>
              <a:t>*Mappings to RIM, </a:t>
            </a:r>
            <a:r>
              <a:rPr lang="en-AU" sz="1200" dirty="0" err="1" smtClean="0"/>
              <a:t>CDA</a:t>
            </a:r>
            <a:r>
              <a:rPr lang="en-AU" sz="1200" dirty="0" smtClean="0"/>
              <a:t>, </a:t>
            </a:r>
            <a:r>
              <a:rPr lang="en-AU" sz="1200" dirty="0" err="1" smtClean="0"/>
              <a:t>v2</a:t>
            </a:r>
            <a:r>
              <a:rPr lang="en-AU" sz="1200" dirty="0" smtClean="0"/>
              <a:t>, etc</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AU" sz="1200" dirty="0" smtClean="0"/>
              <a:t>For each Resource:</a:t>
            </a:r>
          </a:p>
          <a:p>
            <a:r>
              <a:rPr lang="en-AU" sz="1200" dirty="0" smtClean="0"/>
              <a:t>Scope and Usage Notes </a:t>
            </a:r>
          </a:p>
          <a:p>
            <a:r>
              <a:rPr lang="en-AU" sz="1200" dirty="0" smtClean="0"/>
              <a:t>Resource Content (</a:t>
            </a:r>
            <a:r>
              <a:rPr lang="en-AU" sz="1200" dirty="0" err="1" smtClean="0"/>
              <a:t>UML</a:t>
            </a:r>
            <a:r>
              <a:rPr lang="en-AU" sz="1200" dirty="0" smtClean="0"/>
              <a:t> and XML)</a:t>
            </a:r>
          </a:p>
          <a:p>
            <a:r>
              <a:rPr lang="en-AU" sz="1200" dirty="0" smtClean="0"/>
              <a:t>*Terminology Bindings</a:t>
            </a:r>
          </a:p>
          <a:p>
            <a:r>
              <a:rPr lang="en-AU" sz="1200" dirty="0" smtClean="0"/>
              <a:t>* Constraints</a:t>
            </a:r>
          </a:p>
          <a:p>
            <a:r>
              <a:rPr lang="en-AU" sz="1200" dirty="0" smtClean="0"/>
              <a:t>* Implementation Issues</a:t>
            </a:r>
          </a:p>
          <a:p>
            <a:r>
              <a:rPr lang="en-AU" sz="1200" dirty="0" smtClean="0"/>
              <a:t>*Search Parameters</a:t>
            </a:r>
          </a:p>
          <a:p>
            <a:r>
              <a:rPr lang="en-AU" sz="1200" dirty="0" smtClean="0"/>
              <a:t>Examples, Profiles, Formal Definitions</a:t>
            </a:r>
          </a:p>
          <a:p>
            <a:r>
              <a:rPr lang="en-AU" sz="1200" dirty="0" smtClean="0"/>
              <a:t>Mappings to RIM, </a:t>
            </a:r>
            <a:r>
              <a:rPr lang="en-AU" sz="1200" dirty="0" err="1" smtClean="0"/>
              <a:t>CDA</a:t>
            </a:r>
            <a:r>
              <a:rPr lang="en-AU" sz="1200" dirty="0" smtClean="0"/>
              <a:t>, </a:t>
            </a:r>
            <a:r>
              <a:rPr lang="en-AU" sz="1200" dirty="0" err="1" smtClean="0"/>
              <a:t>v2</a:t>
            </a:r>
            <a:r>
              <a:rPr lang="en-AU" sz="1200" dirty="0" smtClean="0"/>
              <a:t>, etc</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smtClean="0"/>
              <a:t>Resources” are:  “data model”  containers</a:t>
            </a:r>
            <a:r>
              <a:rPr lang="en-AU" baseline="0" dirty="0" smtClean="0"/>
              <a:t> if information that represent something in the real world  = patient,  test result, prescription</a:t>
            </a:r>
            <a:endParaRPr lang="en-AU" dirty="0" smtClean="0"/>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 “of interest” to healthcare</a:t>
            </a:r>
          </a:p>
          <a:p>
            <a:pPr lvl="1"/>
            <a:endParaRPr lang="en-AU" dirty="0" smtClean="0"/>
          </a:p>
          <a:p>
            <a:pPr lvl="1"/>
            <a:r>
              <a:rPr lang="en-AU" dirty="0" err="1" smtClean="0"/>
              <a:t>V2</a:t>
            </a:r>
            <a:r>
              <a:rPr lang="en-AU" dirty="0" smtClean="0"/>
              <a:t>: Sort of like Segments</a:t>
            </a:r>
          </a:p>
          <a:p>
            <a:pPr lvl="1"/>
            <a:r>
              <a:rPr lang="en-AU" dirty="0" err="1" smtClean="0"/>
              <a:t>V3</a:t>
            </a:r>
            <a:r>
              <a:rPr lang="en-AU" dirty="0" smtClean="0"/>
              <a:t>: Sort of like </a:t>
            </a:r>
            <a:r>
              <a:rPr lang="en-AU" dirty="0" err="1" smtClean="0"/>
              <a:t>CMETs</a:t>
            </a:r>
            <a:endParaRPr lang="en-AU" dirty="0" smtClean="0"/>
          </a:p>
          <a:p>
            <a:pPr lvl="1"/>
            <a:endParaRPr lang="en-AU" dirty="0" smtClean="0"/>
          </a:p>
          <a:p>
            <a:pPr lvl="1"/>
            <a:endParaRPr lang="en-AU" dirty="0" smtClean="0"/>
          </a:p>
          <a:p>
            <a:pPr lvl="1"/>
            <a:r>
              <a:rPr lang="en-AU" dirty="0" smtClean="0"/>
              <a:t>What</a:t>
            </a:r>
            <a:r>
              <a:rPr lang="en-AU" baseline="0" dirty="0" smtClean="0"/>
              <a:t> are those </a:t>
            </a:r>
            <a:r>
              <a:rPr lang="en-AU" baseline="0" dirty="0" err="1" smtClean="0"/>
              <a:t>legos</a:t>
            </a:r>
            <a:r>
              <a:rPr lang="en-AU" baseline="0" dirty="0" smtClean="0"/>
              <a:t> doing there....</a:t>
            </a:r>
          </a:p>
          <a:p>
            <a:pPr lvl="1"/>
            <a:endParaRPr lang="en-AU" baseline="0" dirty="0" smtClean="0"/>
          </a:p>
          <a:p>
            <a:r>
              <a:rPr lang="en-AU" baseline="0" dirty="0" smtClean="0"/>
              <a:t>Remind us that resources </a:t>
            </a:r>
            <a:r>
              <a:rPr lang="en-US" dirty="0" smtClean="0"/>
              <a:t>Increases re-use  ( like </a:t>
            </a:r>
            <a:r>
              <a:rPr lang="en-US" dirty="0" err="1" smtClean="0"/>
              <a:t>lego</a:t>
            </a:r>
            <a:r>
              <a:rPr lang="en-US" dirty="0" smtClean="0"/>
              <a:t> blocks</a:t>
            </a:r>
            <a:r>
              <a:rPr lang="en-US" baseline="0" dirty="0" smtClean="0"/>
              <a:t> )</a:t>
            </a:r>
            <a:endParaRPr lang="en-US" dirty="0" smtClean="0"/>
          </a:p>
          <a:p>
            <a:pPr lvl="1"/>
            <a:r>
              <a:rPr lang="en-US" dirty="0" smtClean="0"/>
              <a:t>Can use the same resource structures (and profiles on them)  and instances in many solutions.</a:t>
            </a:r>
          </a:p>
          <a:p>
            <a:pPr lvl="1"/>
            <a:endParaRPr lang="en-US" dirty="0" smtClean="0"/>
          </a:p>
          <a:p>
            <a:pPr lvl="1"/>
            <a:endParaRPr lang="en-US" dirty="0" smtClean="0"/>
          </a:p>
          <a:p>
            <a:pPr lvl="1"/>
            <a:endParaRPr lang="en-AU"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4</a:t>
            </a:r>
            <a:r>
              <a:rPr lang="en-US" baseline="0" dirty="0" smtClean="0"/>
              <a:t> different way to represent content in specification:</a:t>
            </a:r>
          </a:p>
          <a:p>
            <a:endParaRPr lang="en-US" baseline="0" dirty="0" smtClean="0"/>
          </a:p>
          <a:p>
            <a:r>
              <a:rPr lang="en-US" baseline="0" dirty="0" smtClean="0"/>
              <a:t>Showing </a:t>
            </a:r>
            <a:r>
              <a:rPr lang="en-US" baseline="0" dirty="0" err="1" smtClean="0"/>
              <a:t>UML</a:t>
            </a:r>
            <a:endParaRPr lang="en-US" baseline="0" dirty="0" smtClean="0"/>
          </a:p>
          <a:p>
            <a:r>
              <a:rPr lang="en-US" baseline="0" dirty="0" smtClean="0"/>
              <a:t>Also  tree </a:t>
            </a:r>
            <a:r>
              <a:rPr lang="en-US" baseline="0" dirty="0" err="1" smtClean="0"/>
              <a:t>structure,XML</a:t>
            </a:r>
            <a:r>
              <a:rPr lang="en-US" baseline="0" dirty="0" smtClean="0"/>
              <a:t>, </a:t>
            </a:r>
            <a:r>
              <a:rPr lang="en-US" baseline="0" dirty="0" err="1" smtClean="0"/>
              <a:t>JSON</a:t>
            </a:r>
            <a:r>
              <a:rPr lang="en-US" baseline="0" dirty="0" smtClean="0"/>
              <a:t> (</a:t>
            </a:r>
            <a:r>
              <a:rPr lang="en-US" baseline="0" dirty="0" err="1" smtClean="0"/>
              <a:t>RDF</a:t>
            </a:r>
            <a:r>
              <a:rPr lang="en-US" baseline="0" dirty="0" smtClean="0"/>
              <a:t> is soon to come?)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4</a:t>
            </a:r>
            <a:r>
              <a:rPr lang="en-US" baseline="0" dirty="0" smtClean="0"/>
              <a:t> different way to represent content in specification:</a:t>
            </a:r>
          </a:p>
          <a:p>
            <a:endParaRPr lang="en-US" baseline="0" dirty="0" smtClean="0"/>
          </a:p>
          <a:p>
            <a:r>
              <a:rPr lang="en-US" baseline="0" dirty="0" smtClean="0"/>
              <a:t>Showing </a:t>
            </a:r>
            <a:r>
              <a:rPr lang="en-US" baseline="0" dirty="0" err="1" smtClean="0"/>
              <a:t>UML</a:t>
            </a:r>
            <a:endParaRPr lang="en-US" baseline="0" dirty="0" smtClean="0"/>
          </a:p>
          <a:p>
            <a:r>
              <a:rPr lang="en-US" baseline="0" dirty="0" smtClean="0"/>
              <a:t>Also  tree </a:t>
            </a:r>
            <a:r>
              <a:rPr lang="en-US" baseline="0" dirty="0" err="1" smtClean="0"/>
              <a:t>structure,XML</a:t>
            </a:r>
            <a:r>
              <a:rPr lang="en-US" baseline="0" dirty="0" smtClean="0"/>
              <a:t>, </a:t>
            </a:r>
            <a:r>
              <a:rPr lang="en-US" baseline="0" dirty="0" err="1" smtClean="0"/>
              <a:t>JSON</a:t>
            </a:r>
            <a:r>
              <a:rPr lang="en-US" baseline="0" dirty="0" smtClean="0"/>
              <a:t> (</a:t>
            </a:r>
            <a:r>
              <a:rPr lang="en-US" baseline="0" dirty="0" err="1" smtClean="0"/>
              <a:t>RDF</a:t>
            </a:r>
            <a:r>
              <a:rPr lang="en-US" baseline="0" dirty="0" smtClean="0"/>
              <a:t> is soon to come?)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dirty="0" smtClean="0"/>
              <a:t>Focus</a:t>
            </a:r>
            <a:r>
              <a:rPr lang="en-AU" baseline="0" dirty="0" smtClean="0"/>
              <a:t> on the Resource Content </a:t>
            </a:r>
            <a:r>
              <a:rPr lang="en-AU" dirty="0" smtClean="0"/>
              <a:t>Defined Structured Data</a:t>
            </a:r>
          </a:p>
          <a:p>
            <a:pPr lvl="1"/>
            <a:endParaRPr lang="en-AU" dirty="0" smtClean="0"/>
          </a:p>
          <a:p>
            <a:pPr lvl="2"/>
            <a:r>
              <a:rPr lang="en-AU" dirty="0" smtClean="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smtClean="0"/>
              <a:t>   </a:t>
            </a:r>
            <a:r>
              <a:rPr lang="en-US" dirty="0" smtClean="0"/>
              <a:t>Each Resource is composed of about 20-40 resource elements  example</a:t>
            </a:r>
            <a:r>
              <a:rPr lang="en-US" baseline="0" dirty="0" smtClean="0"/>
              <a:t> instances to follow</a:t>
            </a:r>
            <a:endParaRPr lang="en-US" dirty="0" smtClean="0"/>
          </a:p>
          <a:p>
            <a:pPr lvl="2"/>
            <a:endParaRPr lang="en-AU" dirty="0" smtClean="0"/>
          </a:p>
          <a:p>
            <a:pPr lvl="2"/>
            <a:r>
              <a:rPr lang="en-AU" dirty="0" smtClean="0"/>
              <a:t>Mapped to formal definitions/RIM &amp; other formats  ( need</a:t>
            </a:r>
            <a:r>
              <a:rPr lang="en-AU" baseline="0" dirty="0" smtClean="0"/>
              <a:t> a screen shot of this)</a:t>
            </a:r>
            <a:endParaRPr lang="en-AU" dirty="0" smtClean="0"/>
          </a:p>
          <a:p>
            <a:pPr lvl="2"/>
            <a:endParaRPr lang="en-AU" dirty="0" smtClean="0"/>
          </a:p>
          <a:p>
            <a:pPr lvl="1"/>
            <a:r>
              <a:rPr lang="en-AU" dirty="0" smtClean="0"/>
              <a:t>Extensions</a:t>
            </a:r>
          </a:p>
          <a:p>
            <a:pPr lvl="1"/>
            <a:endParaRPr lang="en-AU" dirty="0" smtClean="0"/>
          </a:p>
          <a:p>
            <a:pPr lvl="2"/>
            <a:r>
              <a:rPr lang="en-AU" dirty="0" smtClean="0"/>
              <a:t>“Non-common” requirements, but everyone can use</a:t>
            </a:r>
          </a:p>
          <a:p>
            <a:pPr lvl="2"/>
            <a:r>
              <a:rPr lang="en-AU" dirty="0" smtClean="0"/>
              <a:t>Published and managed</a:t>
            </a:r>
          </a:p>
          <a:p>
            <a:pPr lvl="1"/>
            <a:r>
              <a:rPr lang="en-AU" dirty="0" smtClean="0"/>
              <a:t>Narrative</a:t>
            </a:r>
          </a:p>
          <a:p>
            <a:pPr lvl="2"/>
            <a:r>
              <a:rPr lang="en-AU" dirty="0" smtClean="0"/>
              <a:t>Human readable (fall back)</a:t>
            </a:r>
          </a:p>
          <a:p>
            <a:pPr lvl="2"/>
            <a:endParaRPr lang="en-AU" dirty="0" smtClean="0"/>
          </a:p>
          <a:p>
            <a:pPr lvl="2"/>
            <a:endParaRPr lang="en-AU" dirty="0" smtClean="0"/>
          </a:p>
          <a:p>
            <a:pPr lvl="2"/>
            <a:r>
              <a:rPr lang="en-AU" dirty="0" err="1" smtClean="0"/>
              <a:t>Metatata</a:t>
            </a:r>
            <a:r>
              <a:rPr lang="en-AU" baseline="0" dirty="0" smtClean="0"/>
              <a:t> including the resource id ( how to find it on or refer to it)  tags, history/versioning</a:t>
            </a:r>
          </a:p>
          <a:p>
            <a:pPr lvl="2"/>
            <a:endParaRPr lang="en-AU" baseline="0" dirty="0" smtClean="0"/>
          </a:p>
          <a:p>
            <a:pPr lvl="2"/>
            <a:endParaRPr lang="en-AU"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 xmlns:p14="http://schemas.microsoft.com/office/powerpoint/2010/main" val="100291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p>
          <a:p>
            <a:pPr lvl="1"/>
            <a:r>
              <a:rPr lang="en-US" dirty="0" smtClean="0"/>
              <a:t>Pre-History:</a:t>
            </a:r>
          </a:p>
          <a:p>
            <a:pPr lvl="1"/>
            <a:r>
              <a:rPr lang="en-US" dirty="0" smtClean="0"/>
              <a:t>For example v2 is over 25 years old</a:t>
            </a:r>
          </a:p>
          <a:p>
            <a:pPr lvl="1"/>
            <a:r>
              <a:rPr lang="en-US" dirty="0" smtClean="0"/>
              <a:t>My personal experience</a:t>
            </a:r>
            <a:r>
              <a:rPr lang="en-US" baseline="0" dirty="0" smtClean="0"/>
              <a:t> is in Public Health where there is a need to collect information from many organizations. </a:t>
            </a:r>
          </a:p>
          <a:p>
            <a:pPr lvl="1"/>
            <a:r>
              <a:rPr lang="en-US" baseline="0" dirty="0" smtClean="0"/>
              <a:t>Currently takes too long and costs too much…</a:t>
            </a:r>
            <a:endParaRPr lang="en-US"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 xmlns:p14="http://schemas.microsoft.com/office/powerpoint/2010/main" val="1656205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Resource</a:t>
            </a:r>
            <a:r>
              <a:rPr lang="en-US" baseline="0" dirty="0" smtClean="0"/>
              <a:t> is composed of resource elements.  These element can be structural or define a particular Data element.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resource element is defined by:</a:t>
            </a:r>
          </a:p>
          <a:p>
            <a:pPr lvl="1"/>
            <a:r>
              <a:rPr lang="en-US" sz="2400" dirty="0" smtClean="0"/>
              <a:t>Name</a:t>
            </a:r>
          </a:p>
          <a:p>
            <a:pPr lvl="1"/>
            <a:r>
              <a:rPr lang="en-US" sz="2400" dirty="0" smtClean="0"/>
              <a:t>Cardinality</a:t>
            </a:r>
          </a:p>
          <a:p>
            <a:pPr lvl="1"/>
            <a:r>
              <a:rPr lang="en-US" sz="2400" dirty="0" smtClean="0"/>
              <a:t>Type (Data type or structural resource)</a:t>
            </a:r>
          </a:p>
          <a:p>
            <a:pPr lvl="1"/>
            <a:r>
              <a:rPr lang="en-US" sz="2400" dirty="0" smtClean="0"/>
              <a:t>Description</a:t>
            </a:r>
          </a:p>
          <a:p>
            <a:pPr lvl="1"/>
            <a:r>
              <a:rPr lang="en-US" sz="2400" dirty="0" smtClean="0"/>
              <a:t>Terminology Binding</a:t>
            </a:r>
          </a:p>
          <a:p>
            <a:pPr lvl="1"/>
            <a:r>
              <a:rPr lang="en-US" sz="2400" dirty="0" smtClean="0"/>
              <a:t>Other stuff (</a:t>
            </a:r>
            <a:r>
              <a:rPr lang="en-US" sz="2400" dirty="0" err="1" smtClean="0"/>
              <a:t>Comments,Constraints</a:t>
            </a:r>
            <a:r>
              <a:rPr lang="en-US" sz="2400" dirty="0" smtClean="0"/>
              <a:t>, Summary Flags, mappings, etc)</a:t>
            </a:r>
            <a:endParaRPr lang="en-US" sz="2400"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smtClean="0"/>
              <a:t>Based on </a:t>
            </a:r>
            <a:r>
              <a:rPr lang="en-US" sz="2800" dirty="0" err="1" smtClean="0"/>
              <a:t>w3c</a:t>
            </a:r>
            <a:r>
              <a:rPr lang="en-US" sz="2800" dirty="0" smtClean="0"/>
              <a:t> schema and ISO data</a:t>
            </a:r>
            <a:r>
              <a:rPr lang="en-US" sz="2800" baseline="0" dirty="0" smtClean="0"/>
              <a:t> types</a:t>
            </a:r>
          </a:p>
          <a:p>
            <a:r>
              <a:rPr lang="en-US" sz="2800" baseline="0" dirty="0" smtClean="0"/>
              <a:t>Stick to the “80% rule” – only expose what most will use</a:t>
            </a:r>
          </a:p>
          <a:p>
            <a:pPr lvl="1"/>
            <a:r>
              <a:rPr lang="en-US" sz="2300" dirty="0" smtClean="0"/>
              <a:t>Simplified</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Complex meaning composed of other </a:t>
            </a:r>
            <a:r>
              <a:rPr lang="en-US" dirty="0" err="1" smtClean="0"/>
              <a:t>datatypes</a:t>
            </a:r>
            <a:r>
              <a:rPr lang="en-US" baseline="0" dirty="0" smtClean="0"/>
              <a:t>  -  example </a:t>
            </a:r>
            <a:r>
              <a:rPr lang="en-US" baseline="0" dirty="0" err="1" smtClean="0"/>
              <a:t>identifer</a:t>
            </a:r>
            <a:r>
              <a:rPr lang="en-US" baseline="0" dirty="0" smtClean="0"/>
              <a:t>, </a:t>
            </a:r>
            <a:r>
              <a:rPr lang="en-US" baseline="0" dirty="0" err="1" smtClean="0"/>
              <a:t>codeableConcept</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Look at the</a:t>
            </a:r>
            <a:r>
              <a:rPr lang="en-US" baseline="0" dirty="0" smtClean="0"/>
              <a:t> d</a:t>
            </a:r>
            <a:r>
              <a:rPr lang="en-US" dirty="0" smtClean="0"/>
              <a:t>ata</a:t>
            </a:r>
            <a:r>
              <a:rPr lang="en-US" baseline="0" dirty="0" smtClean="0"/>
              <a:t> type for coded data “</a:t>
            </a:r>
            <a:r>
              <a:rPr lang="en-US" baseline="0" dirty="0" err="1" smtClean="0"/>
              <a:t>codeableConcept</a:t>
            </a:r>
            <a:r>
              <a:rPr lang="en-US" baseline="0" dirty="0" smtClean="0"/>
              <a:t>” in depth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a:t>
            </a:r>
            <a:r>
              <a:rPr lang="en-US" baseline="0" dirty="0" smtClean="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Binding</a:t>
            </a:r>
            <a:r>
              <a:rPr lang="en-US" baseline="0" dirty="0" smtClean="0"/>
              <a:t> Strength</a:t>
            </a:r>
          </a:p>
          <a:p>
            <a:r>
              <a:rPr lang="en-US" baseline="0" dirty="0" smtClean="0"/>
              <a:t>Code Systems and </a:t>
            </a:r>
            <a:r>
              <a:rPr lang="en-US" baseline="0" dirty="0" err="1" smtClean="0"/>
              <a:t>ValueSets</a:t>
            </a:r>
            <a:r>
              <a:rPr lang="en-US" baseline="0" dirty="0" smtClean="0"/>
              <a:t>    ( more slides on this if time)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Binding</a:t>
            </a:r>
            <a:r>
              <a:rPr lang="en-US" baseline="0" dirty="0" smtClean="0"/>
              <a:t> Strength</a:t>
            </a:r>
          </a:p>
          <a:p>
            <a:r>
              <a:rPr lang="en-US" baseline="0" dirty="0" smtClean="0"/>
              <a:t>Code Systems and </a:t>
            </a:r>
            <a:r>
              <a:rPr lang="en-US" baseline="0" dirty="0" err="1" smtClean="0"/>
              <a:t>ValueSets</a:t>
            </a:r>
            <a:r>
              <a:rPr lang="en-US" baseline="0" dirty="0" smtClean="0"/>
              <a:t> – more about vocabulary in other slides depending on time.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example</a:t>
            </a:r>
            <a:r>
              <a:rPr lang="en-US" baseline="0" dirty="0" smtClean="0"/>
              <a:t> of business </a:t>
            </a:r>
            <a:r>
              <a:rPr lang="en-US" baseline="0" dirty="0" err="1" smtClean="0"/>
              <a:t>identifer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baseline="0" dirty="0" smtClean="0"/>
          </a:p>
          <a:p>
            <a:r>
              <a:rPr lang="en-US" baseline="0" dirty="0" smtClean="0"/>
              <a:t>CDA based on V3 but limited to document exchange.  ( for example does not support workflow )   Many templates are “semantically challenged”.</a:t>
            </a:r>
          </a:p>
          <a:p>
            <a:endParaRPr lang="en-US" baseline="0" dirty="0" smtClean="0"/>
          </a:p>
          <a:p>
            <a:r>
              <a:rPr lang="en-US" sz="1200" dirty="0" smtClean="0"/>
              <a:t>“Different contexts of interoperability”  means can’t switch</a:t>
            </a:r>
            <a:r>
              <a:rPr lang="en-US" sz="1200" baseline="0" dirty="0" smtClean="0"/>
              <a:t> from messaging to documents easily.  Is this a real world problem?</a:t>
            </a:r>
          </a:p>
          <a:p>
            <a:endParaRPr lang="en-US" sz="1200" baseline="0" dirty="0" smtClean="0"/>
          </a:p>
          <a:p>
            <a:r>
              <a:rPr lang="en-US" sz="1200" baseline="0" dirty="0" smtClean="0"/>
              <a:t>Light-weight integration  -for example a mobile app or wearable device.</a:t>
            </a:r>
          </a:p>
          <a:p>
            <a:endParaRPr lang="en-US" sz="1200" baseline="0" dirty="0" smtClean="0"/>
          </a:p>
          <a:p>
            <a:r>
              <a:rPr lang="en-US" sz="1200" baseline="0" dirty="0" smtClean="0"/>
              <a:t>Health 2.0  From Wikipedia “</a:t>
            </a:r>
            <a:r>
              <a:rPr lang="en-US" sz="1200" b="0" i="0" kern="1200" dirty="0" smtClean="0">
                <a:solidFill>
                  <a:schemeClr val="tx1"/>
                </a:solidFill>
                <a:latin typeface="+mn-lt"/>
                <a:ea typeface="+mn-ea"/>
                <a:cs typeface="+mn-cs"/>
              </a:rPr>
              <a:t>Health 2.0 refers to the use of a diverse set of technologies including </a:t>
            </a:r>
            <a:r>
              <a:rPr lang="en-US" sz="1200" b="0" i="0" u="none" strike="noStrike" kern="1200" dirty="0" smtClean="0">
                <a:solidFill>
                  <a:schemeClr val="tx1"/>
                </a:solidFill>
                <a:latin typeface="+mn-lt"/>
                <a:ea typeface="+mn-ea"/>
                <a:cs typeface="+mn-cs"/>
                <a:hlinkClick r:id="rId3" tooltip="Telemedicine"/>
              </a:rPr>
              <a:t>telemedicine</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4" tooltip="Electronic medical records"/>
              </a:rPr>
              <a:t>electronic medical records</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hlinkClick r:id="rId5" tooltip="MHealth"/>
              </a:rPr>
              <a:t>mHealth</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6" tooltip="Connected Health"/>
              </a:rPr>
              <a:t>Connected Health</a:t>
            </a:r>
            <a:r>
              <a:rPr lang="en-US" sz="1200" b="0" i="0" kern="1200" dirty="0" smtClean="0">
                <a:solidFill>
                  <a:schemeClr val="tx1"/>
                </a:solidFill>
                <a:latin typeface="+mn-lt"/>
                <a:ea typeface="+mn-ea"/>
                <a:cs typeface="+mn-cs"/>
              </a:rPr>
              <a:t>, and the use of the internet by patients themselves such as through </a:t>
            </a:r>
            <a:r>
              <a:rPr lang="en-US" sz="1200" b="0" i="0" u="none" strike="noStrike" kern="1200" dirty="0" err="1" smtClean="0">
                <a:solidFill>
                  <a:schemeClr val="tx1"/>
                </a:solidFill>
                <a:latin typeface="+mn-lt"/>
                <a:ea typeface="+mn-ea"/>
                <a:cs typeface="+mn-cs"/>
                <a:hlinkClick r:id="rId7" tooltip="Messageboards"/>
              </a:rPr>
              <a:t>messageboards</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8" tooltip="Blogs"/>
              </a:rPr>
              <a:t>blogs</a:t>
            </a:r>
            <a:r>
              <a:rPr lang="en-US" sz="1200" b="0" i="0" kern="1200" dirty="0" smtClean="0">
                <a:solidFill>
                  <a:schemeClr val="tx1"/>
                </a:solidFill>
                <a:latin typeface="+mn-lt"/>
                <a:ea typeface="+mn-ea"/>
                <a:cs typeface="+mn-cs"/>
              </a:rPr>
              <a:t>, online communities, patient to physician communication systems and other more advanced systems. A key concept is that patients themselves should have greater insight and control into information generated about them. Additionally Health 2.0 relies on the use of modern cloud and mobile-based technologies.”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Basically technology and the Web had evolved and HL7’s existing standards had not.  In the end to succeed need a standard that will help make money and save money.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smtClean="0"/>
              <a:t>This is not only the URL you use to retrieve the resource, it’s also its id.</a:t>
            </a:r>
          </a:p>
          <a:p>
            <a:pPr marL="171428" indent="-171428" defTabSz="914281">
              <a:buFont typeface="Arial" charset="0"/>
              <a:buChar char="•"/>
              <a:defRPr/>
            </a:pPr>
            <a:r>
              <a:rPr lang="en-US" dirty="0" smtClean="0"/>
              <a:t>All URL’s in FHIR are</a:t>
            </a:r>
            <a:r>
              <a:rPr lang="en-US" baseline="0" dirty="0" smtClean="0"/>
              <a:t> case-sensitive (and so is the id)</a:t>
            </a:r>
          </a:p>
          <a:p>
            <a:pPr marL="171428" indent="-171428" defTabSz="914281">
              <a:buFont typeface="Arial" charset="0"/>
              <a:buChar char="•"/>
              <a:defRPr/>
            </a:pPr>
            <a:endParaRPr lang="en-US" baseline="0" dirty="0" smtClean="0"/>
          </a:p>
          <a:p>
            <a:pPr marL="171428" indent="-171428" defTabSz="914281">
              <a:buFont typeface="Arial" charset="0"/>
              <a:buChar char="•"/>
              <a:defRPr/>
            </a:pPr>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82</a:t>
            </a:fld>
            <a:endParaRPr lang="en-US"/>
          </a:p>
        </p:txBody>
      </p:sp>
    </p:spTree>
    <p:extLst>
      <p:ext uri="{BB962C8B-B14F-4D97-AF65-F5344CB8AC3E}">
        <p14:creationId xmlns="" xmlns:p14="http://schemas.microsoft.com/office/powerpoint/2010/main" val="23204134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smtClean="0"/>
              <a:t>This is not only the URL you use to retrieve the resource, it’s also its id.</a:t>
            </a:r>
          </a:p>
          <a:p>
            <a:pPr marL="171428" indent="-171428" defTabSz="914281">
              <a:buFont typeface="Arial" charset="0"/>
              <a:buChar char="•"/>
              <a:defRPr/>
            </a:pPr>
            <a:r>
              <a:rPr lang="en-US" dirty="0" smtClean="0"/>
              <a:t>All URL’s in FHIR are</a:t>
            </a:r>
            <a:r>
              <a:rPr lang="en-US" baseline="0" dirty="0" smtClean="0"/>
              <a:t> case-sensitive (and so is the id)</a:t>
            </a:r>
          </a:p>
          <a:p>
            <a:pPr marL="171428" indent="-171428" defTabSz="914281">
              <a:buFont typeface="Arial" charset="0"/>
              <a:buChar char="•"/>
              <a:defRPr/>
            </a:pPr>
            <a:endParaRPr lang="en-US" baseline="0" dirty="0" smtClean="0"/>
          </a:p>
          <a:p>
            <a:pPr marL="171428" indent="-171428" defTabSz="914281">
              <a:buFont typeface="Arial" charset="0"/>
              <a:buChar char="•"/>
              <a:defRPr/>
            </a:pPr>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83</a:t>
            </a:fld>
            <a:endParaRPr lang="en-US"/>
          </a:p>
        </p:txBody>
      </p:sp>
    </p:spTree>
    <p:extLst>
      <p:ext uri="{BB962C8B-B14F-4D97-AF65-F5344CB8AC3E}">
        <p14:creationId xmlns="" xmlns:p14="http://schemas.microsoft.com/office/powerpoint/2010/main" val="2320413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84</a:t>
            </a:fld>
            <a:endParaRPr lang="en-US"/>
          </a:p>
        </p:txBody>
      </p:sp>
    </p:spTree>
    <p:extLst>
      <p:ext uri="{BB962C8B-B14F-4D97-AF65-F5344CB8AC3E}">
        <p14:creationId xmlns="" xmlns:p14="http://schemas.microsoft.com/office/powerpoint/2010/main" val="1876041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create a ‘network’ of interrelated resources through referencing rather than sending all the data. </a:t>
            </a:r>
            <a:r>
              <a:rPr lang="en-AU" sz="1200" dirty="0" smtClean="0"/>
              <a:t>By</a:t>
            </a:r>
            <a:r>
              <a:rPr lang="en-AU" sz="1200" baseline="0" dirty="0" smtClean="0"/>
              <a:t> </a:t>
            </a:r>
            <a:r>
              <a:rPr lang="en-AU" sz="1200" dirty="0" smtClean="0"/>
              <a:t>resources referencing each other extensively they</a:t>
            </a:r>
            <a:r>
              <a:rPr lang="en-AU" sz="1200" baseline="0" dirty="0" smtClean="0"/>
              <a:t> </a:t>
            </a:r>
            <a:r>
              <a:rPr lang="en-AU" sz="1200" dirty="0" smtClean="0"/>
              <a:t>form a web of information.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Resources” are:  “data model”  containers</a:t>
            </a:r>
            <a:r>
              <a:rPr lang="en-AU" baseline="0" dirty="0" smtClean="0"/>
              <a:t> if information that represent something in the real world  = patient,  test result, prescription</a:t>
            </a:r>
            <a:endParaRPr lang="en-AU" dirty="0" smtClean="0"/>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 “of interest” to healthcare</a:t>
            </a:r>
          </a:p>
          <a:p>
            <a:pPr lvl="1"/>
            <a:endParaRPr lang="en-AU" dirty="0" smtClean="0"/>
          </a:p>
          <a:p>
            <a:pPr lvl="1"/>
            <a:r>
              <a:rPr lang="en-AU" dirty="0" err="1" smtClean="0"/>
              <a:t>V2</a:t>
            </a:r>
            <a:r>
              <a:rPr lang="en-AU" dirty="0" smtClean="0"/>
              <a:t>: Sort of like Segments</a:t>
            </a:r>
          </a:p>
          <a:p>
            <a:pPr lvl="1"/>
            <a:r>
              <a:rPr lang="en-AU" dirty="0" err="1" smtClean="0"/>
              <a:t>V3</a:t>
            </a:r>
            <a:r>
              <a:rPr lang="en-AU" dirty="0" smtClean="0"/>
              <a:t>: Sort of like </a:t>
            </a:r>
            <a:r>
              <a:rPr lang="en-AU" dirty="0" err="1" smtClean="0"/>
              <a:t>CMETs</a:t>
            </a:r>
            <a:r>
              <a:rPr lang="en-US" dirty="0" smtClean="0"/>
              <a:t>Example</a:t>
            </a:r>
            <a:r>
              <a:rPr lang="en-US" baseline="0" dirty="0" smtClean="0"/>
              <a:t> of network of resources using references within Procedure.</a:t>
            </a:r>
          </a:p>
          <a:p>
            <a:endParaRPr lang="en-US" baseline="0" dirty="0" smtClean="0"/>
          </a:p>
          <a:p>
            <a:r>
              <a:rPr lang="en-US" dirty="0" smtClean="0"/>
              <a:t>Besides</a:t>
            </a:r>
            <a:r>
              <a:rPr lang="en-US" baseline="0" dirty="0" smtClean="0"/>
              <a:t> </a:t>
            </a:r>
            <a:r>
              <a:rPr lang="en-US" dirty="0" smtClean="0"/>
              <a:t>Increases re-use….</a:t>
            </a:r>
          </a:p>
          <a:p>
            <a:r>
              <a:rPr lang="en-US" dirty="0" smtClean="0"/>
              <a:t>Lighter-weight communication:  Can create a ‘network’ of interrelated resources through referencing rather than sending all the data  -</a:t>
            </a:r>
            <a:r>
              <a:rPr lang="en-US" baseline="0" dirty="0" smtClean="0"/>
              <a:t> other examples with </a:t>
            </a:r>
            <a:r>
              <a:rPr lang="en-US" baseline="0" dirty="0" err="1" smtClean="0"/>
              <a:t>clinFHIR</a:t>
            </a:r>
            <a:r>
              <a:rPr lang="en-US" baseline="0" dirty="0" smtClean="0"/>
              <a:t>  -  </a:t>
            </a:r>
            <a:r>
              <a:rPr lang="en-US" baseline="0" dirty="0" err="1" smtClean="0"/>
              <a:t>NutritionOrder</a:t>
            </a:r>
            <a:r>
              <a:rPr lang="en-US" baseline="0" dirty="0" smtClean="0"/>
              <a:t>,  </a:t>
            </a:r>
            <a:r>
              <a:rPr lang="en-US" baseline="0" dirty="0" err="1" smtClean="0"/>
              <a:t>DiagnosticReport</a:t>
            </a:r>
            <a:r>
              <a:rPr lang="en-US" baseline="0" dirty="0" smtClean="0"/>
              <a:t>.</a:t>
            </a:r>
            <a:endParaRPr lang="en-US" dirty="0" smtClean="0"/>
          </a:p>
          <a:p>
            <a:endParaRPr lang="en-US" dirty="0" smtClean="0"/>
          </a:p>
          <a:p>
            <a:r>
              <a:rPr lang="en-US" dirty="0" smtClean="0"/>
              <a:t>Also</a:t>
            </a:r>
            <a:r>
              <a:rPr lang="en-US" baseline="0" dirty="0" smtClean="0"/>
              <a:t> </a:t>
            </a:r>
            <a:r>
              <a:rPr lang="en-US" dirty="0" smtClean="0"/>
              <a:t>Aligns well with how data is stored</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Individual</a:t>
            </a:r>
            <a:r>
              <a:rPr lang="en-US" baseline="0" dirty="0" smtClean="0"/>
              <a:t> resource should be able to “stand alone”  they do not conduct information from other resource - through an implied context.  </a:t>
            </a:r>
          </a:p>
          <a:p>
            <a:endParaRPr lang="en-US" baseline="0" dirty="0" smtClean="0"/>
          </a:p>
          <a:p>
            <a:r>
              <a:rPr lang="en-US" baseline="0" dirty="0" smtClean="0"/>
              <a:t>Note on API Exchange- the </a:t>
            </a:r>
            <a:r>
              <a:rPr lang="en-US" baseline="0" dirty="0" err="1" smtClean="0"/>
              <a:t>FHIR</a:t>
            </a:r>
            <a:r>
              <a:rPr lang="en-US" baseline="0" dirty="0" smtClean="0"/>
              <a:t> API defines that a given relative endpoint must always behave the same way.   Like copying your file system on your hard drive to everybody else … is always going to be the same.  So /Patient exists on every </a:t>
            </a:r>
            <a:r>
              <a:rPr lang="en-US" baseline="0" dirty="0" err="1" smtClean="0"/>
              <a:t>FHIR</a:t>
            </a:r>
            <a:r>
              <a:rPr lang="en-US" baseline="0" dirty="0" smtClean="0"/>
              <a:t> servers ( that supports Patient) and that is where the patient resources is stored.  </a:t>
            </a:r>
          </a:p>
          <a:p>
            <a:endParaRPr lang="en-US" baseline="0" dirty="0" smtClean="0"/>
          </a:p>
          <a:p>
            <a:r>
              <a:rPr lang="en-US" baseline="0" dirty="0" smtClean="0"/>
              <a:t>See example resource Snippet in XML </a:t>
            </a:r>
          </a:p>
          <a:p>
            <a:endParaRPr lang="en-US" baseline="0" dirty="0" smtClean="0"/>
          </a:p>
          <a:p>
            <a:r>
              <a:rPr lang="en-US" baseline="0" dirty="0" smtClean="0"/>
              <a:t>Same in </a:t>
            </a:r>
            <a:r>
              <a:rPr lang="en-US" baseline="0" dirty="0" err="1" smtClean="0"/>
              <a:t>JSON</a:t>
            </a:r>
            <a:endParaRPr lang="en-US" baseline="0" dirty="0" smtClean="0"/>
          </a:p>
          <a:p>
            <a:endParaRPr lang="en-US" baseline="0" dirty="0" smtClean="0"/>
          </a:p>
          <a:p>
            <a:r>
              <a:rPr lang="en-US" dirty="0" smtClean="0"/>
              <a:t>"patient": {</a:t>
            </a:r>
          </a:p>
          <a:p>
            <a:r>
              <a:rPr lang="en-US" dirty="0" smtClean="0"/>
              <a:t> "reference": "Patient/example",</a:t>
            </a:r>
          </a:p>
          <a:p>
            <a:r>
              <a:rPr lang="en-US" dirty="0" smtClean="0"/>
              <a:t> "display": "Peter Chalmers" </a:t>
            </a:r>
          </a:p>
          <a:p>
            <a:r>
              <a:rPr lang="en-US" dirty="0" smtClean="0"/>
              <a:t>}, </a:t>
            </a:r>
          </a:p>
          <a:p>
            <a:r>
              <a:rPr lang="en-US" dirty="0" smtClean="0"/>
              <a:t>"</a:t>
            </a:r>
            <a:r>
              <a:rPr lang="en-US" dirty="0" err="1" smtClean="0"/>
              <a:t>orderer</a:t>
            </a:r>
            <a:r>
              <a:rPr lang="en-US" dirty="0" smtClean="0"/>
              <a:t>": {</a:t>
            </a:r>
          </a:p>
          <a:p>
            <a:r>
              <a:rPr lang="en-US" dirty="0" smtClean="0"/>
              <a:t> "reference": "Practitioner/example",</a:t>
            </a:r>
          </a:p>
          <a:p>
            <a:r>
              <a:rPr lang="en-US" dirty="0" smtClean="0"/>
              <a:t> "display": "Dr Adam Careful“</a:t>
            </a:r>
          </a:p>
          <a:p>
            <a:r>
              <a:rPr lang="en-US" dirty="0" smtClean="0"/>
              <a:t> }, </a:t>
            </a:r>
          </a:p>
          <a:p>
            <a:endParaRPr lang="en-US" dirty="0" smtClean="0"/>
          </a:p>
          <a:p>
            <a:r>
              <a:rPr lang="en-US" dirty="0" smtClean="0"/>
              <a:t>Other referencing</a:t>
            </a:r>
            <a:r>
              <a:rPr lang="en-US" baseline="0" dirty="0" smtClean="0"/>
              <a:t> rules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sz="2000" dirty="0" smtClean="0"/>
              <a:t>Saves a lot of money downstream from the author</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 xmlns:p14="http://schemas.microsoft.com/office/powerpoint/2010/main" val="2016185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AU" dirty="0" smtClean="0"/>
          </a:p>
          <a:p>
            <a:pPr lvl="1"/>
            <a:r>
              <a:rPr lang="en-AU" dirty="0" smtClean="0"/>
              <a:t>Narrative</a:t>
            </a:r>
          </a:p>
          <a:p>
            <a:pPr lvl="2"/>
            <a:r>
              <a:rPr lang="en-AU" dirty="0" smtClean="0"/>
              <a:t>Human readable (fall back)</a:t>
            </a:r>
          </a:p>
          <a:p>
            <a:pPr lvl="2"/>
            <a:endParaRPr lang="en-AU" dirty="0" smtClean="0"/>
          </a:p>
          <a:p>
            <a:r>
              <a:rPr lang="en-AU" sz="2400" dirty="0" smtClean="0"/>
              <a:t>All resources can carry an html representation of their content</a:t>
            </a:r>
          </a:p>
          <a:p>
            <a:r>
              <a:rPr lang="en-AU" sz="2400" dirty="0" smtClean="0"/>
              <a:t>It’s a clinical safety issue</a:t>
            </a:r>
          </a:p>
          <a:p>
            <a:pPr lvl="1"/>
            <a:r>
              <a:rPr lang="en-AU" sz="2000" dirty="0" smtClean="0"/>
              <a:t>The receiver has a fall back option if the system is not sure it fully understands the content</a:t>
            </a:r>
          </a:p>
          <a:p>
            <a:r>
              <a:rPr lang="en-AU" sz="2400" dirty="0" smtClean="0"/>
              <a:t>It is not mandatory, but SHOULD be present</a:t>
            </a:r>
          </a:p>
          <a:p>
            <a:r>
              <a:rPr lang="en-AU" sz="2400" dirty="0" smtClean="0"/>
              <a:t>In a closed eco-system, with extremely tight control and strong conformance testing, it may not be necessary</a:t>
            </a:r>
          </a:p>
          <a:p>
            <a:pPr lvl="1"/>
            <a:r>
              <a:rPr lang="en-AU" sz="2000" dirty="0" smtClean="0"/>
              <a:t>But things often change over time</a:t>
            </a:r>
          </a:p>
          <a:p>
            <a:pPr lvl="1"/>
            <a:r>
              <a:rPr lang="en-AU" sz="2000" dirty="0" smtClean="0"/>
              <a:t>So using narrative is highly recommended</a:t>
            </a:r>
          </a:p>
          <a:p>
            <a:pPr lvl="2"/>
            <a:endParaRPr lang="en-AU" dirty="0" smtClean="0"/>
          </a:p>
          <a:p>
            <a:pPr lvl="2"/>
            <a:endParaRPr lang="en-AU" baseline="0" dirty="0" smtClean="0"/>
          </a:p>
          <a:p>
            <a:pPr lvl="2"/>
            <a:endParaRPr lang="en-AU"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 xmlns:p14="http://schemas.microsoft.com/office/powerpoint/2010/main" val="1002914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Narrative is </a:t>
            </a:r>
            <a:r>
              <a:rPr lang="en-AU" dirty="0" err="1" smtClean="0"/>
              <a:t>XHTML</a:t>
            </a:r>
            <a:r>
              <a:rPr lang="en-AU" dirty="0" smtClean="0"/>
              <a:t>. Formatting allowed:</a:t>
            </a:r>
          </a:p>
          <a:p>
            <a:pPr lvl="1"/>
            <a:r>
              <a:rPr lang="en-AU" dirty="0" smtClean="0"/>
              <a:t>Tables, lists, </a:t>
            </a:r>
            <a:r>
              <a:rPr lang="en-AU" dirty="0" err="1" smtClean="0"/>
              <a:t>divs</a:t>
            </a:r>
            <a:r>
              <a:rPr lang="en-AU" dirty="0" smtClean="0"/>
              <a:t>, spans</a:t>
            </a:r>
          </a:p>
          <a:p>
            <a:pPr lvl="1"/>
            <a:r>
              <a:rPr lang="en-AU" dirty="0" smtClean="0"/>
              <a:t>Bold, Italics, styles etc</a:t>
            </a:r>
          </a:p>
          <a:p>
            <a:pPr lvl="1"/>
            <a:r>
              <a:rPr lang="en-AU" dirty="0" smtClean="0"/>
              <a:t>E.g. all static content</a:t>
            </a:r>
          </a:p>
          <a:p>
            <a:r>
              <a:rPr lang="en-AU" dirty="0" smtClean="0"/>
              <a:t>Features not allowed:</a:t>
            </a:r>
          </a:p>
          <a:p>
            <a:pPr lvl="1"/>
            <a:r>
              <a:rPr lang="en-AU" dirty="0" smtClean="0"/>
              <a:t>Objects, scripts, forms – no active content</a:t>
            </a:r>
          </a:p>
          <a:p>
            <a:pPr lvl="1"/>
            <a:r>
              <a:rPr lang="en-AU" dirty="0" smtClean="0"/>
              <a:t>Links, </a:t>
            </a:r>
            <a:r>
              <a:rPr lang="en-AU" dirty="0" err="1" smtClean="0"/>
              <a:t>Stylesheets</a:t>
            </a:r>
            <a:r>
              <a:rPr lang="en-AU" dirty="0" smtClean="0"/>
              <a:t>, </a:t>
            </a:r>
            <a:r>
              <a:rPr lang="en-AU" dirty="0" err="1" smtClean="0"/>
              <a:t>iframes</a:t>
            </a:r>
            <a:r>
              <a:rPr lang="en-AU" dirty="0" smtClean="0"/>
              <a:t> – web context</a:t>
            </a:r>
          </a:p>
          <a:p>
            <a:pPr lvl="1"/>
            <a:r>
              <a:rPr lang="en-AU" dirty="0" smtClean="0"/>
              <a:t>Local storage, </a:t>
            </a:r>
            <a:r>
              <a:rPr lang="en-AU" dirty="0" err="1" smtClean="0"/>
              <a:t>Microdata</a:t>
            </a:r>
            <a:r>
              <a:rPr lang="en-AU" dirty="0" smtClean="0"/>
              <a:t> (no active content)</a:t>
            </a:r>
          </a:p>
          <a:p>
            <a:r>
              <a:rPr lang="en-AU" dirty="0" smtClean="0"/>
              <a:t>Concerns are security and clinical safety </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smtClean="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smtClean="0"/>
          </a:p>
          <a:p>
            <a:endParaRPr lang="en-US" dirty="0" smtClean="0"/>
          </a:p>
          <a:p>
            <a:r>
              <a:rPr lang="en-US" dirty="0" smtClean="0"/>
              <a:t>generated		The contents of the narrative are entirely generated from the structured data in the resource.</a:t>
            </a:r>
          </a:p>
          <a:p>
            <a:r>
              <a:rPr lang="en-US" dirty="0" smtClean="0"/>
              <a:t>extensions		The contents of the narrative are entirely generated from the structured data in the resource and some of the content is generated from extensions.</a:t>
            </a:r>
          </a:p>
          <a:p>
            <a:r>
              <a:rPr lang="en-US" dirty="0" smtClean="0"/>
              <a:t>additional		The contents of the narrative contain additional information not found in the structured data.</a:t>
            </a:r>
          </a:p>
          <a:p>
            <a:r>
              <a:rPr lang="en-US" dirty="0" smtClean="0"/>
              <a:t>empty		the contents of the narrative are some equivalent of "No human-readable text provided for this resource".</a:t>
            </a:r>
            <a:endParaRPr lang="en-US" dirty="0"/>
          </a:p>
        </p:txBody>
      </p:sp>
    </p:spTree>
    <p:extLst>
      <p:ext uri="{BB962C8B-B14F-4D97-AF65-F5344CB8AC3E}">
        <p14:creationId xmlns="" xmlns:p14="http://schemas.microsoft.com/office/powerpoint/2010/main" val="246804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Stole</a:t>
            </a:r>
            <a:r>
              <a:rPr lang="en-US" baseline="0" dirty="0" smtClean="0"/>
              <a:t> this slide from Lloyd.   Because I like it.  </a:t>
            </a:r>
          </a:p>
          <a:p>
            <a:r>
              <a:rPr lang="en-US" baseline="0" dirty="0" err="1" smtClean="0"/>
              <a:t>Sematic</a:t>
            </a:r>
            <a:r>
              <a:rPr lang="en-US" baseline="0" dirty="0" smtClean="0"/>
              <a:t> Depth  - Knowledge captured in the model.</a:t>
            </a:r>
          </a:p>
          <a:p>
            <a:endParaRPr lang="en-US" baseline="0" dirty="0" smtClean="0"/>
          </a:p>
          <a:p>
            <a:pPr rtl="0" eaLnBrk="1" fontAlgn="base" hangingPunct="1"/>
            <a:r>
              <a:rPr lang="en-US" sz="1200" kern="1200" dirty="0" err="1" smtClean="0">
                <a:solidFill>
                  <a:schemeClr val="tx1"/>
                </a:solidFill>
                <a:latin typeface="+mn-lt"/>
                <a:ea typeface="+mn-ea"/>
                <a:cs typeface="+mn-cs"/>
              </a:rPr>
              <a:t>V2</a:t>
            </a:r>
            <a:r>
              <a:rPr lang="en-US" sz="1200" kern="1200" dirty="0" smtClean="0">
                <a:solidFill>
                  <a:schemeClr val="tx1"/>
                </a:solidFill>
                <a:latin typeface="+mn-lt"/>
                <a:ea typeface="+mn-ea"/>
                <a:cs typeface="+mn-cs"/>
              </a:rPr>
              <a:t> old, and limited by it’s own rules (though hugely successful)</a:t>
            </a:r>
          </a:p>
          <a:p>
            <a:pPr rtl="0" eaLnBrk="1" fontAlgn="base" hangingPunct="1"/>
            <a:endParaRPr lang="en-US" sz="1200" kern="1200" dirty="0" smtClean="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V2</a:t>
            </a:r>
            <a:r>
              <a:rPr lang="en-US" sz="1200" kern="1200" dirty="0" smtClean="0">
                <a:solidFill>
                  <a:schemeClr val="tx1"/>
                </a:solidFill>
                <a:latin typeface="+mn-lt"/>
                <a:ea typeface="+mn-ea"/>
                <a:cs typeface="+mn-cs"/>
              </a:rPr>
              <a:t> version 2 messaging. Pipes</a:t>
            </a:r>
            <a:r>
              <a:rPr lang="en-US" sz="1200" kern="1200" baseline="0" dirty="0" smtClean="0">
                <a:solidFill>
                  <a:schemeClr val="tx1"/>
                </a:solidFill>
                <a:latin typeface="+mn-lt"/>
                <a:ea typeface="+mn-ea"/>
                <a:cs typeface="+mn-cs"/>
              </a:rPr>
              <a:t> and Hats (</a:t>
            </a:r>
            <a:r>
              <a:rPr lang="en-US" sz="1200" kern="1200" dirty="0" err="1" smtClean="0">
                <a:solidFill>
                  <a:schemeClr val="tx1"/>
                </a:solidFill>
                <a:latin typeface="+mn-lt"/>
                <a:ea typeface="+mn-ea"/>
                <a:cs typeface="+mn-cs"/>
              </a:rPr>
              <a:t>EDIfact</a:t>
            </a:r>
            <a:r>
              <a:rPr lang="en-US" sz="1200" kern="1200" dirty="0" smtClean="0">
                <a:solidFill>
                  <a:schemeClr val="tx1"/>
                </a:solidFill>
                <a:latin typeface="+mn-lt"/>
                <a:ea typeface="+mn-ea"/>
                <a:cs typeface="+mn-cs"/>
              </a:rPr>
              <a:t>) format – 25 yrs old.</a:t>
            </a:r>
            <a:r>
              <a:rPr lang="en-US" sz="1200" kern="1200" baseline="0" dirty="0" smtClean="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smtClean="0">
                <a:solidFill>
                  <a:schemeClr val="tx1"/>
                </a:solidFill>
                <a:latin typeface="+mn-lt"/>
                <a:ea typeface="+mn-ea"/>
                <a:cs typeface="+mn-cs"/>
              </a:rPr>
              <a:t>Doesn’t scale well across organization boundaries</a:t>
            </a:r>
          </a:p>
          <a:p>
            <a:pPr rtl="0" eaLnBrk="1" fontAlgn="base" hangingPunct="1"/>
            <a:endParaRPr lang="en-US" sz="1200" dirty="0" smtClean="0"/>
          </a:p>
          <a:p>
            <a:pPr rtl="0" eaLnBrk="1" fontAlgn="base" hangingPunct="1"/>
            <a:r>
              <a:rPr lang="en-US" sz="1200" kern="1200" dirty="0" err="1" smtClean="0">
                <a:solidFill>
                  <a:schemeClr val="tx1"/>
                </a:solidFill>
                <a:latin typeface="+mn-lt"/>
                <a:ea typeface="+mn-ea"/>
                <a:cs typeface="+mn-cs"/>
              </a:rPr>
              <a:t>V3</a:t>
            </a:r>
            <a:r>
              <a:rPr lang="en-US" sz="1200" kern="1200" dirty="0" smtClean="0">
                <a:solidFill>
                  <a:schemeClr val="tx1"/>
                </a:solidFill>
                <a:latin typeface="+mn-lt"/>
                <a:ea typeface="+mn-ea"/>
                <a:cs typeface="+mn-cs"/>
              </a:rPr>
              <a:t>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3-7+ years for a domain to become normative.</a:t>
            </a:r>
            <a:r>
              <a:rPr lang="en-US" sz="1200" b="0" i="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V3</a:t>
            </a:r>
            <a:r>
              <a:rPr lang="en-US" sz="1200" kern="1200" baseline="0" dirty="0" smtClean="0">
                <a:solidFill>
                  <a:schemeClr val="tx1"/>
                </a:solidFill>
                <a:latin typeface="+mn-lt"/>
                <a:ea typeface="+mn-ea"/>
                <a:cs typeface="+mn-cs"/>
              </a:rPr>
              <a:t> messaging not widely implemented.  Robust modeling but complex and opaque and thus hard to implement. ( for example the content is</a:t>
            </a:r>
            <a:r>
              <a:rPr lang="en-US" sz="1200" b="0" i="0" kern="1200" dirty="0" smtClean="0">
                <a:solidFill>
                  <a:schemeClr val="tx1"/>
                </a:solidFill>
                <a:latin typeface="+mn-lt"/>
                <a:ea typeface="+mn-ea"/>
                <a:cs typeface="+mn-cs"/>
              </a:rPr>
              <a:t> cluttered with semantic structures )</a:t>
            </a:r>
            <a:endParaRPr lang="en-US" sz="1200" kern="1200" baseline="0" dirty="0" smtClean="0">
              <a:solidFill>
                <a:schemeClr val="tx1"/>
              </a:solidFill>
              <a:latin typeface="+mn-lt"/>
              <a:ea typeface="+mn-ea"/>
              <a:cs typeface="+mn-cs"/>
            </a:endParaRPr>
          </a:p>
          <a:p>
            <a:pPr rtl="0" eaLnBrk="1" fontAlgn="base" hangingPunct="1"/>
            <a:endParaRPr lang="en-US" sz="1200" kern="1200" dirty="0" smtClean="0">
              <a:solidFill>
                <a:schemeClr val="tx1"/>
              </a:solidFill>
              <a:latin typeface="+mn-lt"/>
              <a:ea typeface="+mn-ea"/>
              <a:cs typeface="+mn-cs"/>
            </a:endParaRPr>
          </a:p>
          <a:p>
            <a:pPr rtl="0" eaLnBrk="1" fontAlgn="base" hangingPunct="1"/>
            <a:endParaRPr lang="en-US" dirty="0" smtClean="0"/>
          </a:p>
          <a:p>
            <a:pPr rtl="0" eaLnBrk="1" fontAlgn="base" hangingPunct="1"/>
            <a:r>
              <a:rPr lang="en-US" sz="1200" kern="1200" dirty="0" err="1" smtClean="0">
                <a:solidFill>
                  <a:schemeClr val="tx1"/>
                </a:solidFill>
                <a:latin typeface="+mn-lt"/>
                <a:ea typeface="+mn-ea"/>
                <a:cs typeface="+mn-cs"/>
              </a:rPr>
              <a:t>CDA</a:t>
            </a:r>
            <a:r>
              <a:rPr lang="en-US" sz="1200" kern="1200" dirty="0" smtClean="0">
                <a:solidFill>
                  <a:schemeClr val="tx1"/>
                </a:solidFill>
                <a:latin typeface="+mn-lt"/>
                <a:ea typeface="+mn-ea"/>
                <a:cs typeface="+mn-cs"/>
              </a:rPr>
              <a:t> has success, but both limited and too hard</a:t>
            </a:r>
          </a:p>
          <a:p>
            <a:pPr rtl="0" eaLnBrk="1" fontAlgn="base" hangingPunct="1"/>
            <a:endParaRPr lang="en-US" dirty="0" smtClean="0"/>
          </a:p>
          <a:p>
            <a:pPr rtl="0" eaLnBrk="1" fontAlgn="base" hangingPunct="1"/>
            <a:r>
              <a:rPr lang="en-US" sz="1200" kern="1200" dirty="0" smtClean="0">
                <a:solidFill>
                  <a:schemeClr val="tx1"/>
                </a:solidFill>
                <a:latin typeface="+mn-lt"/>
                <a:ea typeface="+mn-ea"/>
                <a:cs typeface="+mn-cs"/>
              </a:rPr>
              <a:t>+ Different contexts of interoperability </a:t>
            </a:r>
            <a:r>
              <a:rPr lang="en-US" sz="1200" kern="1200" dirty="0" smtClean="0">
                <a:solidFill>
                  <a:schemeClr val="tx1"/>
                </a:solidFill>
                <a:latin typeface="+mn-lt"/>
                <a:ea typeface="+mn-ea"/>
                <a:cs typeface="+mn-cs"/>
                <a:sym typeface="Wingdings"/>
              </a:rPr>
              <a:t></a:t>
            </a:r>
            <a:r>
              <a:rPr lang="en-US" sz="1200" kern="1200" dirty="0" smtClean="0">
                <a:solidFill>
                  <a:schemeClr val="tx1"/>
                </a:solidFill>
                <a:latin typeface="+mn-lt"/>
                <a:ea typeface="+mn-ea"/>
                <a:cs typeface="+mn-cs"/>
              </a:rPr>
              <a:t> different representations that aren’t compatible</a:t>
            </a:r>
            <a:endParaRPr lang="en-US" dirty="0" smtClean="0"/>
          </a:p>
          <a:p>
            <a:pPr rtl="0" eaLnBrk="1" fontAlgn="base" hangingPunct="1"/>
            <a:endParaRPr lang="en-US" sz="1200" kern="1200" dirty="0" smtClean="0">
              <a:solidFill>
                <a:schemeClr val="tx1"/>
              </a:solidFill>
              <a:latin typeface="+mn-lt"/>
              <a:ea typeface="+mn-ea"/>
              <a:cs typeface="+mn-cs"/>
            </a:endParaRPr>
          </a:p>
          <a:p>
            <a:pPr rtl="0" eaLnBrk="1" fontAlgn="base" hangingPunct="1"/>
            <a:r>
              <a:rPr lang="en-US" sz="1200" kern="1200" dirty="0" smtClean="0">
                <a:solidFill>
                  <a:schemeClr val="tx1"/>
                </a:solidFill>
                <a:latin typeface="+mn-lt"/>
                <a:ea typeface="+mn-ea"/>
                <a:cs typeface="+mn-cs"/>
              </a:rPr>
              <a:t>Nothing suitable for light-weight integration  or for Health 2.0 (</a:t>
            </a:r>
            <a:r>
              <a:rPr lang="en-US" sz="1200" kern="1200" dirty="0" err="1" smtClean="0">
                <a:solidFill>
                  <a:schemeClr val="tx1"/>
                </a:solidFill>
                <a:latin typeface="+mn-lt"/>
                <a:ea typeface="+mn-ea"/>
                <a:cs typeface="+mn-cs"/>
              </a:rPr>
              <a:t>WIKIpedia</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dirty="0" smtClean="0"/>
              <a:t>While the "2.0" moniker was originally associated with concepts like social networking, collaboration, openness, and participation,</a:t>
            </a:r>
            <a:r>
              <a:rPr lang="en-US" b="0" i="0" baseline="30000" dirty="0" smtClean="0">
                <a:hlinkClick r:id="rId3"/>
              </a:rPr>
              <a:t>[5]</a:t>
            </a:r>
            <a:r>
              <a:rPr lang="en-US" dirty="0" smtClean="0"/>
              <a:t> in recent years the use of Health 2.0 has migrated to mean the role of </a:t>
            </a:r>
            <a:r>
              <a:rPr lang="en-US" dirty="0" err="1" smtClean="0"/>
              <a:t>Saas</a:t>
            </a:r>
            <a:r>
              <a:rPr lang="en-US" dirty="0" smtClean="0"/>
              <a:t> &amp; Cloud-based technologies and their associated applications on multiple devices. Health 2.0 describes the integration of these into much of general clinical and administrative workflow in health care.”</a:t>
            </a:r>
            <a:endParaRPr lang="en-US" sz="1200" kern="1200" dirty="0" smtClean="0">
              <a:solidFill>
                <a:schemeClr val="tx1"/>
              </a:solidFill>
              <a:latin typeface="+mn-lt"/>
              <a:ea typeface="+mn-ea"/>
              <a:cs typeface="+mn-cs"/>
            </a:endParaRPr>
          </a:p>
          <a:p>
            <a:pPr rtl="0" eaLnBrk="1" fontAlgn="auto" latinLnBrk="0" hangingPunct="1"/>
            <a:endParaRPr lang="en-US" sz="1200" kern="1200" dirty="0" smtClean="0">
              <a:solidFill>
                <a:schemeClr val="tx1"/>
              </a:solidFill>
              <a:latin typeface="+mn-lt"/>
              <a:ea typeface="+mn-ea"/>
              <a:cs typeface="+mn-cs"/>
            </a:endParaRPr>
          </a:p>
          <a:p>
            <a:r>
              <a:rPr lang="en-US" baseline="0" dirty="0" smtClean="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smtClean="0"/>
              <a:t>FHIR</a:t>
            </a:r>
            <a:r>
              <a:rPr lang="en-US" dirty="0" smtClean="0"/>
              <a:t> Notepad++ </a:t>
            </a:r>
            <a:r>
              <a:rPr lang="en-US" dirty="0" err="1" smtClean="0"/>
              <a:t>Plugin</a:t>
            </a:r>
            <a:r>
              <a:rPr lang="en-US" dirty="0" smtClean="0"/>
              <a:t>:</a:t>
            </a:r>
            <a:r>
              <a:rPr lang="en-US" baseline="0" dirty="0" smtClean="0"/>
              <a:t> </a:t>
            </a:r>
            <a:r>
              <a:rPr lang="en-US" dirty="0" smtClean="0"/>
              <a:t>http://www.healthintersections.com.au/FhirServer/fhirnpp.htm</a:t>
            </a:r>
          </a:p>
          <a:p>
            <a:endParaRPr lang="en-US" dirty="0" smtClean="0"/>
          </a:p>
          <a:p>
            <a:r>
              <a:rPr lang="en-US" dirty="0" err="1" smtClean="0"/>
              <a:t>ClinFHIR</a:t>
            </a:r>
            <a:r>
              <a:rPr lang="en-US" dirty="0" smtClean="0"/>
              <a:t> : http://clinfhir.com/</a:t>
            </a:r>
          </a:p>
          <a:p>
            <a:endParaRPr lang="en-US" dirty="0" smtClean="0"/>
          </a:p>
          <a:p>
            <a:r>
              <a:rPr lang="en-US" dirty="0" smtClean="0"/>
              <a:t>We are</a:t>
            </a:r>
            <a:r>
              <a:rPr lang="en-US" baseline="0" dirty="0" smtClean="0"/>
              <a:t> going to use this today. Maybe also with Notepad </a:t>
            </a:r>
            <a:r>
              <a:rPr lang="en-US" baseline="0" dirty="0" err="1" smtClean="0"/>
              <a:t>plugin</a:t>
            </a:r>
            <a:r>
              <a:rPr lang="en-US" baseline="0" dirty="0" smtClean="0"/>
              <a:t> as well.</a:t>
            </a:r>
            <a:endParaRPr lang="en-US" dirty="0" smtClean="0"/>
          </a:p>
          <a:p>
            <a:endParaRPr lang="en-US" dirty="0" smtClean="0"/>
          </a:p>
          <a:p>
            <a:endParaRPr lang="en-US" dirty="0"/>
          </a:p>
        </p:txBody>
      </p:sp>
    </p:spTree>
    <p:extLst>
      <p:ext uri="{BB962C8B-B14F-4D97-AF65-F5344CB8AC3E}">
        <p14:creationId xmlns="" xmlns:p14="http://schemas.microsoft.com/office/powerpoint/2010/main" val="31002241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smtClean="0"/>
              <a:t>Eg</a:t>
            </a:r>
            <a:r>
              <a:rPr lang="en-US" dirty="0" smtClean="0"/>
              <a:t> condition with different specialties</a:t>
            </a:r>
            <a:endParaRPr lang="en-US" dirty="0"/>
          </a:p>
        </p:txBody>
      </p:sp>
    </p:spTree>
    <p:extLst>
      <p:ext uri="{BB962C8B-B14F-4D97-AF65-F5344CB8AC3E}">
        <p14:creationId xmlns="" xmlns:p14="http://schemas.microsoft.com/office/powerpoint/2010/main" val="1129735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lvl="1"/>
            <a:r>
              <a:rPr lang="en-US" dirty="0" smtClean="0"/>
              <a:t>Expand </a:t>
            </a:r>
          </a:p>
          <a:p>
            <a:pPr lvl="2"/>
            <a:r>
              <a:rPr lang="en-US" dirty="0" smtClean="0"/>
              <a:t>http://</a:t>
            </a:r>
            <a:r>
              <a:rPr lang="en-US" dirty="0" err="1" smtClean="0"/>
              <a:t>fhir-dev.healthintersections.com.au</a:t>
            </a:r>
            <a:r>
              <a:rPr lang="en-US" dirty="0" smtClean="0"/>
              <a:t>/open/ValueSet/</a:t>
            </a:r>
            <a:r>
              <a:rPr lang="en-US" dirty="0" err="1" smtClean="0"/>
              <a:t>valueset</a:t>
            </a:r>
            <a:r>
              <a:rPr lang="en-US" dirty="0" smtClean="0"/>
              <a:t>-condition-code/$</a:t>
            </a:r>
            <a:r>
              <a:rPr lang="en-US" dirty="0" err="1" smtClean="0"/>
              <a:t>expand?filter</a:t>
            </a:r>
            <a:r>
              <a:rPr lang="en-US" dirty="0" smtClean="0"/>
              <a:t>=diabetes</a:t>
            </a:r>
          </a:p>
          <a:p>
            <a:pPr lvl="1"/>
            <a:r>
              <a:rPr lang="en-US" dirty="0" smtClean="0"/>
              <a:t> Lookup</a:t>
            </a:r>
          </a:p>
          <a:p>
            <a:pPr lvl="2"/>
            <a:r>
              <a:rPr lang="en-US" dirty="0" smtClean="0"/>
              <a:t> http://</a:t>
            </a:r>
            <a:r>
              <a:rPr lang="en-US" dirty="0" err="1" smtClean="0"/>
              <a:t>fhir-dev.healthintersections.com.au</a:t>
            </a:r>
            <a:r>
              <a:rPr lang="en-US" dirty="0" smtClean="0"/>
              <a:t>/open/ValueSet/$</a:t>
            </a:r>
            <a:r>
              <a:rPr lang="en-US" dirty="0" err="1" smtClean="0"/>
              <a:t>lookup?system</a:t>
            </a:r>
            <a:r>
              <a:rPr lang="en-US" dirty="0" smtClean="0"/>
              <a:t>=http://</a:t>
            </a:r>
            <a:r>
              <a:rPr lang="en-US" dirty="0" err="1" smtClean="0"/>
              <a:t>loinc.org&amp;code</a:t>
            </a:r>
            <a:r>
              <a:rPr lang="en-US" dirty="0" smtClean="0"/>
              <a:t>=8480-6</a:t>
            </a:r>
          </a:p>
          <a:p>
            <a:endParaRPr lang="en-US" dirty="0"/>
          </a:p>
        </p:txBody>
      </p:sp>
    </p:spTree>
    <p:extLst>
      <p:ext uri="{BB962C8B-B14F-4D97-AF65-F5344CB8AC3E}">
        <p14:creationId xmlns="" xmlns:p14="http://schemas.microsoft.com/office/powerpoint/2010/main" val="1489685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 xmlns:p14="http://schemas.microsoft.com/office/powerpoint/2010/main" val="15943378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Indicate Document/Message  removed a</a:t>
            </a:r>
            <a:r>
              <a:rPr lang="en-US" sz="2000" baseline="0" dirty="0" smtClean="0"/>
              <a:t>s bullet since no longer true.</a:t>
            </a:r>
            <a:endParaRPr lang="en-US" sz="2000"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636360"/>
                </a:solidFill>
                <a:cs typeface="Courier New" pitchFamily="49" charset="0"/>
              </a:rPr>
              <a:t>Works at instance and type level – originally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111</a:t>
            </a:fld>
            <a:endParaRPr lang="en-CA" dirty="0"/>
          </a:p>
        </p:txBody>
      </p:sp>
    </p:spTree>
    <p:extLst>
      <p:ext uri="{BB962C8B-B14F-4D97-AF65-F5344CB8AC3E}">
        <p14:creationId xmlns="" xmlns:p14="http://schemas.microsoft.com/office/powerpoint/2010/main" val="15669261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112</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Wher</a:t>
            </a:r>
            <a:r>
              <a:rPr lang="en-US" baseline="0" dirty="0" smtClean="0"/>
              <a:t>e to get more information on Bundles….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smtClean="0"/>
              <a:t>Imagine that all resources in</a:t>
            </a:r>
            <a:r>
              <a:rPr lang="en-US" baseline="0" dirty="0" smtClean="0"/>
              <a:t> a single bundle</a:t>
            </a:r>
          </a:p>
          <a:p>
            <a:r>
              <a:rPr lang="en-US" baseline="0" dirty="0" smtClean="0"/>
              <a:t>Links maintain references</a:t>
            </a:r>
          </a:p>
        </p:txBody>
      </p:sp>
    </p:spTree>
    <p:extLst>
      <p:ext uri="{BB962C8B-B14F-4D97-AF65-F5344CB8AC3E}">
        <p14:creationId xmlns="" xmlns:p14="http://schemas.microsoft.com/office/powerpoint/2010/main" val="3840553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Reuse – example of practitioner- in encounter – name</a:t>
            </a:r>
            <a:r>
              <a:rPr lang="en-US" baseline="0" dirty="0" smtClean="0"/>
              <a:t> change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 xmlns:p14="http://schemas.microsoft.com/office/powerpoint/2010/main" val="3522363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smtClean="0">
                <a:latin typeface="Arial" pitchFamily="34" charset="0"/>
                <a:ea typeface="MS PGothic" pitchFamily="34" charset="-128"/>
              </a:rPr>
              <a:t>From GG </a:t>
            </a:r>
          </a:p>
          <a:p>
            <a:r>
              <a:rPr lang="en-US" altLang="en-US" dirty="0" err="1" smtClean="0">
                <a:latin typeface="Arial" pitchFamily="34" charset="0"/>
                <a:ea typeface="MS PGothic" pitchFamily="34" charset="-128"/>
              </a:rPr>
              <a:t>Interop</a:t>
            </a:r>
            <a:r>
              <a:rPr lang="en-US" altLang="en-US" baseline="0" dirty="0" smtClean="0">
                <a:latin typeface="Arial" pitchFamily="34" charset="0"/>
                <a:ea typeface="MS PGothic" pitchFamily="34" charset="-128"/>
              </a:rPr>
              <a:t> is not about technology is a people issue.</a:t>
            </a:r>
            <a:endParaRPr lang="en-US" altLang="en-US" dirty="0" smtClean="0">
              <a:latin typeface="Arial" pitchFamily="34" charset="0"/>
              <a:ea typeface="MS PGothic" pitchFamily="34" charset="-128"/>
            </a:endParaRPr>
          </a:p>
          <a:p>
            <a:r>
              <a:rPr lang="en-US" altLang="en-US" dirty="0"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15</a:t>
            </a:fld>
            <a:endParaRPr lang="en-US" altLang="en-US" smtClean="0">
              <a:latin typeface="Calibri" pitchFamily="34" charset="0"/>
            </a:endParaRPr>
          </a:p>
        </p:txBody>
      </p:sp>
    </p:spTree>
    <p:extLst>
      <p:ext uri="{BB962C8B-B14F-4D97-AF65-F5344CB8AC3E}">
        <p14:creationId xmlns:p14="http://schemas.microsoft.com/office/powerpoint/2010/main" xmlns="" val="827276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FHIR</a:t>
            </a:r>
            <a:r>
              <a:rPr lang="en-US" dirty="0" smtClean="0"/>
              <a:t> Resources</a:t>
            </a:r>
            <a:r>
              <a:rPr lang="en-US" baseline="0" dirty="0" smtClean="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118</a:t>
            </a:fld>
            <a:endParaRPr lang="en-CA"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 isn’t necessarily physical</a:t>
            </a:r>
          </a:p>
          <a:p>
            <a:r>
              <a:rPr lang="en-US" dirty="0" smtClean="0"/>
              <a:t>Execute </a:t>
            </a:r>
            <a:r>
              <a:rPr lang="en-US" baseline="0" dirty="0" smtClean="0"/>
              <a:t>– </a:t>
            </a:r>
            <a:r>
              <a:rPr lang="en-US" baseline="0" dirty="0" err="1" smtClean="0"/>
              <a:t>eg</a:t>
            </a:r>
            <a:r>
              <a:rPr lang="en-US" baseline="0" dirty="0" smtClean="0"/>
              <a:t>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 xmlns:p14="http://schemas.microsoft.com/office/powerpoint/2010/main" val="19712350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smtClean="0"/>
              <a:t>Description of interactions</a:t>
            </a:r>
          </a:p>
          <a:p>
            <a:endParaRPr lang="en-US" sz="2400" baseline="0" dirty="0" smtClean="0"/>
          </a:p>
          <a:p>
            <a:r>
              <a:rPr lang="en-US" sz="2400" baseline="0" dirty="0" smtClean="0"/>
              <a:t>If &gt;1 then wrapped in a bundle resource.</a:t>
            </a:r>
          </a:p>
          <a:p>
            <a:r>
              <a:rPr lang="en-US" sz="2400" baseline="0" dirty="0" smtClean="0"/>
              <a:t>Can specify </a:t>
            </a:r>
            <a:r>
              <a:rPr lang="en-US" sz="2400" baseline="0" dirty="0" err="1" smtClean="0"/>
              <a:t>fomat</a:t>
            </a:r>
            <a:r>
              <a:rPr lang="en-US" sz="2400" baseline="0" dirty="0" smtClean="0"/>
              <a:t> by using _format parameter or headers for XML/</a:t>
            </a:r>
            <a:r>
              <a:rPr lang="en-US" sz="2400" baseline="0" dirty="0" err="1" smtClean="0"/>
              <a:t>JSON</a:t>
            </a:r>
            <a:endParaRPr lang="en-US" sz="2400" baseline="0" dirty="0" smtClean="0"/>
          </a:p>
          <a:p>
            <a:endParaRPr lang="en-US" sz="2400" baseline="0" dirty="0" smtClean="0"/>
          </a:p>
          <a:p>
            <a:r>
              <a:rPr lang="en-US" sz="2400" baseline="0" dirty="0" smtClean="0"/>
              <a:t>Examples:</a:t>
            </a:r>
          </a:p>
        </p:txBody>
      </p:sp>
    </p:spTree>
    <p:extLst>
      <p:ext uri="{BB962C8B-B14F-4D97-AF65-F5344CB8AC3E}">
        <p14:creationId xmlns="" xmlns:p14="http://schemas.microsoft.com/office/powerpoint/2010/main" val="39477286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smtClean="0"/>
              <a:t>Basic syntax for each Restful transaction.</a:t>
            </a:r>
          </a:p>
          <a:p>
            <a:r>
              <a:rPr lang="en-US" sz="2400" baseline="0" dirty="0" smtClean="0"/>
              <a:t> base is server endpoint.   </a:t>
            </a:r>
          </a:p>
          <a:p>
            <a:endParaRPr lang="en-US" sz="2400" baseline="0" dirty="0" smtClean="0"/>
          </a:p>
          <a:p>
            <a:r>
              <a:rPr lang="en-US" sz="2400" baseline="0" dirty="0" smtClean="0"/>
              <a:t>If &gt;1 then wrapped in a bundle resource.</a:t>
            </a:r>
          </a:p>
          <a:p>
            <a:r>
              <a:rPr lang="en-US" sz="2400" baseline="0" dirty="0" smtClean="0"/>
              <a:t>Can specify </a:t>
            </a:r>
            <a:r>
              <a:rPr lang="en-US" sz="2400" baseline="0" dirty="0" err="1" smtClean="0"/>
              <a:t>fomat</a:t>
            </a:r>
            <a:r>
              <a:rPr lang="en-US" sz="2400" baseline="0" dirty="0" smtClean="0"/>
              <a:t> by using _format parameter or headers for XML/</a:t>
            </a:r>
            <a:r>
              <a:rPr lang="en-US" sz="2400" baseline="0" dirty="0" err="1" smtClean="0"/>
              <a:t>JSON</a:t>
            </a:r>
            <a:endParaRPr lang="en-US" sz="2400" baseline="0" dirty="0" smtClean="0"/>
          </a:p>
          <a:p>
            <a:endParaRPr lang="en-US" sz="2400" baseline="0" dirty="0" smtClean="0"/>
          </a:p>
          <a:p>
            <a:endParaRPr lang="en-US" sz="2400" baseline="0" dirty="0" smtClean="0"/>
          </a:p>
          <a:p>
            <a:endParaRPr lang="en-US" sz="2400" baseline="0" dirty="0" smtClean="0"/>
          </a:p>
          <a:p>
            <a:r>
              <a:rPr lang="en-US" sz="2400" baseline="0" dirty="0" smtClean="0"/>
              <a:t>Examples:</a:t>
            </a:r>
            <a:endParaRPr lang="en-US" sz="2400" baseline="0" dirty="0" smtClean="0"/>
          </a:p>
        </p:txBody>
      </p:sp>
    </p:spTree>
    <p:extLst>
      <p:ext uri="{BB962C8B-B14F-4D97-AF65-F5344CB8AC3E}">
        <p14:creationId xmlns="" xmlns:p14="http://schemas.microsoft.com/office/powerpoint/2010/main" val="39477286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Searching for resources is fundamental to the mechanics of </a:t>
            </a:r>
            <a:r>
              <a:rPr lang="en-US" dirty="0" err="1" smtClean="0"/>
              <a:t>FHIR</a:t>
            </a:r>
            <a:r>
              <a:rPr lang="en-US" dirty="0" smtClean="0"/>
              <a:t>.</a:t>
            </a:r>
          </a:p>
          <a:p>
            <a:r>
              <a:rPr lang="en-US" dirty="0" smtClean="0"/>
              <a:t> Search operations traverse through an existing set of resources filtering by parameters supplied to the search operation.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122</a:t>
            </a:fld>
            <a:endParaRPr lang="en-CA"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Searching for resources is fundamental to the mechanics of </a:t>
            </a:r>
            <a:r>
              <a:rPr lang="en-US" dirty="0" err="1" smtClean="0"/>
              <a:t>FHIR</a:t>
            </a:r>
            <a:r>
              <a:rPr lang="en-US" dirty="0" smtClean="0"/>
              <a:t>.</a:t>
            </a:r>
          </a:p>
          <a:p>
            <a:r>
              <a:rPr lang="en-US" dirty="0" smtClean="0"/>
              <a:t> Search operations traverse through an existing set of resources filtering by parameters supplied to the search operation. </a:t>
            </a:r>
          </a:p>
          <a:p>
            <a:endParaRPr lang="en-US" dirty="0" smtClean="0"/>
          </a:p>
          <a:p>
            <a:r>
              <a:rPr lang="en-US" dirty="0" smtClean="0"/>
              <a:t>In the simplest case, a search is executed by performing a GET operation in the </a:t>
            </a:r>
            <a:r>
              <a:rPr lang="en-US" dirty="0" err="1" smtClean="0"/>
              <a:t>RESTful</a:t>
            </a:r>
            <a:r>
              <a:rPr lang="en-US" dirty="0" smtClean="0"/>
              <a:t> framework:  Functionally, this is equivalent to a </a:t>
            </a:r>
            <a:r>
              <a:rPr lang="en-US" dirty="0" smtClean="0">
                <a:hlinkClick r:id="rId3"/>
              </a:rPr>
              <a:t>simple read operation</a:t>
            </a:r>
            <a:r>
              <a:rPr lang="en-US" dirty="0" smtClean="0"/>
              <a:t>: </a:t>
            </a:r>
          </a:p>
          <a:p>
            <a:endParaRPr lang="en-US" dirty="0" smtClean="0"/>
          </a:p>
          <a:p>
            <a:r>
              <a:rPr lang="en-US" dirty="0" smtClean="0"/>
              <a:t>Each search parameter is defined by a type that specifies how the search parameter behaves. These are the defined parameter types: </a:t>
            </a:r>
          </a:p>
          <a:p>
            <a:r>
              <a:rPr lang="en-US" dirty="0" smtClean="0">
                <a:hlinkClick r:id="rId4"/>
              </a:rPr>
              <a:t>Number</a:t>
            </a:r>
            <a:r>
              <a:rPr lang="en-US" dirty="0" smtClean="0"/>
              <a:t>  Search parameter SHALL be a number (a whole number, or a decimal).</a:t>
            </a:r>
          </a:p>
          <a:p>
            <a:r>
              <a:rPr lang="en-US" dirty="0" smtClean="0">
                <a:hlinkClick r:id="rId4"/>
              </a:rPr>
              <a:t>Date</a:t>
            </a:r>
            <a:r>
              <a:rPr lang="en-US" dirty="0" smtClean="0"/>
              <a:t>  Search parameter is on a date/time. The date format is the standard XML format, though other formats may be supported.</a:t>
            </a:r>
          </a:p>
          <a:p>
            <a:r>
              <a:rPr lang="en-US" dirty="0" smtClean="0">
                <a:hlinkClick r:id="rId4"/>
              </a:rPr>
              <a:t>String</a:t>
            </a:r>
            <a:r>
              <a:rPr lang="en-US" dirty="0" smtClean="0"/>
              <a:t>  Search parameter is a simple string, like a name part. Search is case-insensitive and accent-insensitive. May match just the start of a string. String parameters may contain spaces.</a:t>
            </a:r>
          </a:p>
          <a:p>
            <a:r>
              <a:rPr lang="en-US" dirty="0" smtClean="0">
                <a:hlinkClick r:id="rId4"/>
              </a:rPr>
              <a:t>Token</a:t>
            </a:r>
            <a:r>
              <a:rPr lang="en-US" dirty="0" smtClean="0"/>
              <a:t> Search parameter on a coded element or identifier. May be used to search through the text, </a:t>
            </a:r>
            <a:r>
              <a:rPr lang="en-US" dirty="0" err="1" smtClean="0"/>
              <a:t>displayname</a:t>
            </a:r>
            <a:r>
              <a:rPr lang="en-US" dirty="0" smtClean="0"/>
              <a:t>, code and code/</a:t>
            </a:r>
            <a:r>
              <a:rPr lang="en-US" dirty="0" err="1" smtClean="0"/>
              <a:t>codesystem</a:t>
            </a:r>
            <a:r>
              <a:rPr lang="en-US" dirty="0" smtClean="0"/>
              <a:t> (for codes) and label, system and key (for identifier). Its value is either a string or a pair of namespace and value, separated by a "|", depending on the modifier used.</a:t>
            </a:r>
          </a:p>
          <a:p>
            <a:endParaRPr lang="en-US" dirty="0" smtClean="0"/>
          </a:p>
          <a:p>
            <a:r>
              <a:rPr lang="en-US" b="1" dirty="0" smtClean="0"/>
              <a:t>[parameter]=[code]</a:t>
            </a:r>
            <a:r>
              <a:rPr lang="en-US" dirty="0" smtClean="0"/>
              <a:t>: the value of [code] matches a </a:t>
            </a:r>
            <a:r>
              <a:rPr lang="en-US" dirty="0" err="1" smtClean="0"/>
              <a:t>Coding.code</a:t>
            </a:r>
            <a:r>
              <a:rPr lang="en-US" dirty="0" smtClean="0"/>
              <a:t> or </a:t>
            </a:r>
            <a:r>
              <a:rPr lang="en-US" dirty="0" err="1" smtClean="0"/>
              <a:t>Identifier.value</a:t>
            </a:r>
            <a:r>
              <a:rPr lang="en-US" dirty="0" smtClean="0"/>
              <a:t> irrespective of the value of the system property</a:t>
            </a:r>
          </a:p>
          <a:p>
            <a:endParaRPr lang="en-US" dirty="0" smtClean="0"/>
          </a:p>
          <a:p>
            <a:r>
              <a:rPr lang="en-US" dirty="0" smtClean="0">
                <a:hlinkClick r:id="rId4"/>
              </a:rPr>
              <a:t>Reference</a:t>
            </a:r>
            <a:r>
              <a:rPr lang="en-US" dirty="0" smtClean="0"/>
              <a:t>  A reference to another resource.</a:t>
            </a:r>
          </a:p>
          <a:p>
            <a:r>
              <a:rPr lang="en-US" dirty="0" smtClean="0">
                <a:hlinkClick r:id="rId4"/>
              </a:rPr>
              <a:t>Composite</a:t>
            </a:r>
            <a:r>
              <a:rPr lang="en-US" dirty="0" smtClean="0"/>
              <a:t>  A composite search parameter that combines a search on two values together.</a:t>
            </a:r>
          </a:p>
          <a:p>
            <a:r>
              <a:rPr lang="en-US" dirty="0" smtClean="0">
                <a:hlinkClick r:id="rId4"/>
              </a:rPr>
              <a:t>Quantity</a:t>
            </a:r>
            <a:r>
              <a:rPr lang="en-US" dirty="0" smtClean="0"/>
              <a:t>  A  search parameter that searches on a quantity.</a:t>
            </a:r>
          </a:p>
          <a:p>
            <a:r>
              <a:rPr lang="en-US" dirty="0" smtClean="0">
                <a:hlinkClick r:id="rId4"/>
              </a:rPr>
              <a:t>Uri</a:t>
            </a:r>
            <a:r>
              <a:rPr lang="en-US" dirty="0" smtClean="0"/>
              <a:t>  A search parameter that searches on a URI (</a:t>
            </a:r>
            <a:r>
              <a:rPr lang="en-US" dirty="0" err="1" smtClean="0"/>
              <a:t>RFC</a:t>
            </a:r>
            <a:r>
              <a:rPr lang="en-US" dirty="0" smtClean="0"/>
              <a:t> 3986).</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123</a:t>
            </a:fld>
            <a:endParaRPr lang="en-CA"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CRUD</a:t>
            </a:r>
            <a:r>
              <a:rPr lang="en-US" baseline="0" dirty="0" smtClean="0"/>
              <a:t> stuff using Curl</a:t>
            </a:r>
          </a:p>
          <a:p>
            <a:r>
              <a:rPr lang="en-US" baseline="0" dirty="0" smtClean="0"/>
              <a:t>e.g.</a:t>
            </a:r>
          </a:p>
          <a:p>
            <a:r>
              <a:rPr lang="en-US" baseline="0" dirty="0" smtClean="0"/>
              <a:t>GET</a:t>
            </a:r>
          </a:p>
          <a:p>
            <a:r>
              <a:rPr lang="en-US" baseline="0" dirty="0" smtClean="0"/>
              <a:t>&gt;curl http://fhirtest.uhn.ca/baseDstu2/Patient/1</a:t>
            </a:r>
          </a:p>
          <a:p>
            <a:endParaRPr lang="en-US" baseline="0" dirty="0" smtClean="0"/>
          </a:p>
          <a:p>
            <a:r>
              <a:rPr lang="en-US" baseline="0" dirty="0" smtClean="0"/>
              <a:t>Add –I </a:t>
            </a:r>
            <a:r>
              <a:rPr lang="en-US" baseline="0" dirty="0" err="1" smtClean="0"/>
              <a:t>optino</a:t>
            </a:r>
            <a:r>
              <a:rPr lang="en-US" baseline="0" dirty="0" smtClean="0"/>
              <a:t> to display  headers for transaction response (e.g. 200, 201)</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&gt;curl –</a:t>
            </a:r>
            <a:r>
              <a:rPr lang="en-US" baseline="0" dirty="0" err="1" smtClean="0"/>
              <a:t>i</a:t>
            </a:r>
            <a:r>
              <a:rPr lang="en-US" baseline="0" dirty="0" smtClean="0"/>
              <a:t> http://fhirtest.uhn.ca/baseDstu2/Patient/1</a:t>
            </a:r>
          </a:p>
          <a:p>
            <a:endParaRPr lang="en-US" baseline="0" dirty="0" smtClean="0"/>
          </a:p>
          <a:p>
            <a:endParaRPr lang="en-US" baseline="0" dirty="0" smtClean="0"/>
          </a:p>
          <a:p>
            <a:r>
              <a:rPr lang="en-US" baseline="0" dirty="0" smtClean="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Create  (</a:t>
            </a:r>
            <a:r>
              <a:rPr lang="en-US" sz="1200" b="0" i="1" kern="1200" dirty="0" err="1" smtClean="0">
                <a:solidFill>
                  <a:schemeClr val="tx1"/>
                </a:solidFill>
                <a:latin typeface="+mn-lt"/>
                <a:ea typeface="+mn-ea"/>
                <a:cs typeface="+mn-cs"/>
              </a:rPr>
              <a:t>RESTful</a:t>
            </a:r>
            <a:r>
              <a:rPr lang="en-US" sz="1200" b="0" i="1" kern="1200" dirty="0" smtClean="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smtClean="0"/>
              <a:t>curl -d @filename </a:t>
            </a:r>
            <a:r>
              <a:rPr lang="en-US" dirty="0" smtClean="0"/>
              <a:t>--header "Content-Type: text/xml“ </a:t>
            </a:r>
            <a:r>
              <a:rPr lang="nn-NO" dirty="0" smtClean="0"/>
              <a:t> http://hostname/resource  (</a:t>
            </a:r>
            <a:r>
              <a:rPr lang="en-US" dirty="0" smtClean="0"/>
              <a:t>--header "Content-Type: text/</a:t>
            </a:r>
            <a:r>
              <a:rPr lang="en-US" dirty="0" err="1" smtClean="0"/>
              <a:t>json</a:t>
            </a:r>
            <a:r>
              <a:rPr lang="en-US" dirty="0" smtClean="0"/>
              <a:t>“ )</a:t>
            </a:r>
            <a:endParaRPr lang="nn-NO"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smtClean="0"/>
              <a:t>&gt;curl –i </a:t>
            </a:r>
            <a:r>
              <a:rPr lang="en-US" baseline="0" dirty="0" smtClean="0"/>
              <a:t>–X POST </a:t>
            </a:r>
            <a:r>
              <a:rPr lang="en-US" dirty="0" smtClean="0"/>
              <a:t>--header "Content-Type: text/xml“ </a:t>
            </a:r>
            <a:r>
              <a:rPr lang="en-US" baseline="0" dirty="0" smtClean="0"/>
              <a:t>-d </a:t>
            </a:r>
            <a:r>
              <a:rPr lang="en-US" baseline="0" dirty="0" smtClean="0"/>
              <a:t>@</a:t>
            </a:r>
            <a:r>
              <a:rPr lang="en-US" baseline="0" dirty="0" err="1" smtClean="0"/>
              <a:t>file.xml</a:t>
            </a:r>
            <a:r>
              <a:rPr lang="en-US" baseline="0" dirty="0" smtClean="0"/>
              <a:t> </a:t>
            </a:r>
            <a:r>
              <a:rPr lang="en-US" baseline="0" dirty="0" smtClean="0"/>
              <a:t>http</a:t>
            </a:r>
            <a:r>
              <a:rPr lang="en-US" baseline="0" dirty="0" smtClean="0"/>
              <a:t>://fhirtest.uhn.ca/baseDstu2/Observation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Update /Create  (</a:t>
            </a:r>
            <a:r>
              <a:rPr lang="en-US" sz="1200" b="0" i="1" kern="1200" dirty="0" err="1" smtClean="0">
                <a:solidFill>
                  <a:schemeClr val="tx1"/>
                </a:solidFill>
                <a:latin typeface="+mn-lt"/>
                <a:ea typeface="+mn-ea"/>
                <a:cs typeface="+mn-cs"/>
              </a:rPr>
              <a:t>RESTful</a:t>
            </a:r>
            <a:r>
              <a:rPr lang="en-US" sz="1200" b="0" i="1" kern="1200" dirty="0" smtClean="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smtClean="0"/>
              <a:t>curl </a:t>
            </a:r>
            <a:r>
              <a:rPr lang="en-US" dirty="0" smtClean="0"/>
              <a:t>--upload-file</a:t>
            </a:r>
            <a:r>
              <a:rPr lang="nn-NO" dirty="0" smtClean="0"/>
              <a:t> filename </a:t>
            </a:r>
            <a:r>
              <a:rPr lang="en-US" dirty="0" smtClean="0"/>
              <a:t>--header "Content-Type: text/</a:t>
            </a:r>
            <a:r>
              <a:rPr lang="en-US" dirty="0" err="1" smtClean="0"/>
              <a:t>json</a:t>
            </a:r>
            <a:r>
              <a:rPr lang="en-US" dirty="0" smtClean="0"/>
              <a:t>“  </a:t>
            </a:r>
            <a:r>
              <a:rPr lang="nn-NO" dirty="0" smtClean="0"/>
              <a:t>http://</a:t>
            </a:r>
            <a:r>
              <a:rPr lang="nn-NO" dirty="0" smtClean="0"/>
              <a:t>hostname/resource/id</a:t>
            </a:r>
            <a:endParaRPr lang="nn-NO"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smtClean="0"/>
              <a:t>&gt;curl –X PUT </a:t>
            </a:r>
            <a:r>
              <a:rPr lang="en-US" dirty="0" smtClean="0"/>
              <a:t>--header "Content-Type: application/</a:t>
            </a:r>
            <a:r>
              <a:rPr lang="en-US" dirty="0" err="1" smtClean="0"/>
              <a:t>json</a:t>
            </a:r>
            <a:r>
              <a:rPr lang="en-US" dirty="0" smtClean="0"/>
              <a:t>“ –d @</a:t>
            </a:r>
            <a:r>
              <a:rPr lang="en-US" dirty="0" err="1" smtClean="0"/>
              <a:t>file.json</a:t>
            </a:r>
            <a:r>
              <a:rPr lang="en-US" dirty="0" smtClean="0"/>
              <a:t> </a:t>
            </a:r>
            <a:r>
              <a:rPr lang="en-US" baseline="0" dirty="0" smtClean="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Search for Observation</a:t>
            </a:r>
            <a:r>
              <a:rPr lang="en-US" baseline="0" dirty="0" err="1" smtClean="0"/>
              <a:t>(s)</a:t>
            </a:r>
            <a:r>
              <a:rPr lang="en-US" baseline="0" dirty="0" smtClean="0"/>
              <a:t> with </a:t>
            </a:r>
            <a:r>
              <a:rPr lang="en-US" baseline="0" dirty="0" err="1" smtClean="0"/>
              <a:t>LOINC</a:t>
            </a:r>
            <a:r>
              <a:rPr lang="en-US" baseline="0" dirty="0" smtClean="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GET [base]/</a:t>
            </a:r>
            <a:r>
              <a:rPr lang="en-US" dirty="0" err="1" smtClean="0"/>
              <a:t>Observation?code</a:t>
            </a:r>
            <a:r>
              <a:rPr lang="en-US" dirty="0" smtClean="0"/>
              <a:t>=[</a:t>
            </a:r>
            <a:r>
              <a:rPr lang="en-US" dirty="0" err="1" smtClean="0"/>
              <a:t>LOINC</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&gt;curl –</a:t>
            </a:r>
            <a:r>
              <a:rPr lang="en-US" baseline="0" dirty="0" err="1" smtClean="0"/>
              <a:t>i</a:t>
            </a:r>
            <a:r>
              <a:rPr lang="en-US" baseline="0" dirty="0" smtClean="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r>
              <a:rPr lang="en-US" baseline="0" dirty="0" smtClean="0"/>
              <a:t>.</a:t>
            </a:r>
          </a:p>
          <a:p>
            <a:endParaRPr lang="en-US" baseline="0" dirty="0" smtClean="0"/>
          </a:p>
          <a:p>
            <a:r>
              <a:rPr lang="en-US" dirty="0" smtClean="0"/>
              <a:t>S</a:t>
            </a:r>
            <a:r>
              <a:rPr lang="en-CA" dirty="0" err="1" smtClean="0"/>
              <a:t>earch</a:t>
            </a:r>
            <a:r>
              <a:rPr lang="en-CA" baseline="0" dirty="0" smtClean="0"/>
              <a:t> for patient on name</a:t>
            </a:r>
          </a:p>
          <a:p>
            <a:r>
              <a:rPr lang="en-CA" baseline="0" dirty="0" smtClean="0"/>
              <a:t>Specify </a:t>
            </a:r>
            <a:r>
              <a:rPr lang="en-CA" baseline="0" dirty="0" err="1" smtClean="0"/>
              <a:t>json</a:t>
            </a:r>
            <a:r>
              <a:rPr lang="en-CA" baseline="0" dirty="0" smtClean="0"/>
              <a:t> or xml</a:t>
            </a:r>
          </a:p>
          <a:p>
            <a:r>
              <a:rPr lang="en-CA" baseline="0" dirty="0" smtClean="0"/>
              <a:t>Get a patient</a:t>
            </a:r>
          </a:p>
          <a:p>
            <a:r>
              <a:rPr lang="en-CA" baseline="0" dirty="0" smtClean="0"/>
              <a:t>Update a patient</a:t>
            </a:r>
          </a:p>
          <a:p>
            <a:r>
              <a:rPr lang="en-CA" baseline="0" dirty="0" err="1" smtClean="0"/>
              <a:t>Grahames</a:t>
            </a:r>
            <a:r>
              <a:rPr lang="en-CA" baseline="0" dirty="0" smtClean="0"/>
              <a:t> &amp; </a:t>
            </a:r>
            <a:r>
              <a:rPr lang="en-CA" baseline="0" dirty="0" err="1" smtClean="0"/>
              <a:t>Ewouts</a:t>
            </a:r>
            <a:r>
              <a:rPr lang="en-CA" baseline="0" dirty="0" smtClean="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124</a:t>
            </a:fld>
            <a:endParaRPr lang="en-CA" dirty="0"/>
          </a:p>
        </p:txBody>
      </p:sp>
    </p:spTree>
    <p:extLst>
      <p:ext uri="{BB962C8B-B14F-4D97-AF65-F5344CB8AC3E}">
        <p14:creationId xmlns="" xmlns:p14="http://schemas.microsoft.com/office/powerpoint/2010/main" val="21106963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 xmlns:p14="http://schemas.microsoft.com/office/powerpoint/2010/main" val="5948153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126</a:t>
            </a:fld>
            <a:endParaRPr lang="en-CA" dirty="0"/>
          </a:p>
        </p:txBody>
      </p:sp>
    </p:spTree>
    <p:extLst>
      <p:ext uri="{BB962C8B-B14F-4D97-AF65-F5344CB8AC3E}">
        <p14:creationId xmlns="" xmlns:p14="http://schemas.microsoft.com/office/powerpoint/2010/main" val="5948153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128</a:t>
            </a:fld>
            <a:endParaRPr lang="en-CA" dirty="0"/>
          </a:p>
        </p:txBody>
      </p:sp>
    </p:spTree>
    <p:extLst>
      <p:ext uri="{BB962C8B-B14F-4D97-AF65-F5344CB8AC3E}">
        <p14:creationId xmlns="" xmlns:p14="http://schemas.microsoft.com/office/powerpoint/2010/main" val="594815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an (restful) API (Application Programming Interface)?  Set of services</a:t>
            </a:r>
            <a:r>
              <a:rPr lang="en-US" baseline="0" dirty="0" smtClean="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smtClean="0"/>
          </a:p>
          <a:p>
            <a:endParaRPr lang="en-US" dirty="0" smtClean="0"/>
          </a:p>
          <a:p>
            <a:r>
              <a:rPr lang="en-US" sz="1200" b="0" i="0" kern="1200" dirty="0" smtClean="0">
                <a:solidFill>
                  <a:schemeClr val="tx1"/>
                </a:solidFill>
                <a:latin typeface="+mn-lt"/>
                <a:ea typeface="+mn-ea"/>
                <a:cs typeface="+mn-cs"/>
              </a:rPr>
              <a:t>REST (</a:t>
            </a:r>
            <a:r>
              <a:rPr lang="en-US" sz="1200" b="0" i="0" kern="1200" dirty="0" err="1" smtClean="0">
                <a:solidFill>
                  <a:schemeClr val="tx1"/>
                </a:solidFill>
                <a:latin typeface="+mn-lt"/>
                <a:ea typeface="+mn-ea"/>
                <a:cs typeface="+mn-cs"/>
              </a:rPr>
              <a:t>REpresentational</a:t>
            </a:r>
            <a:r>
              <a:rPr lang="en-US" sz="1200" b="0" i="0" kern="1200" dirty="0" smtClean="0">
                <a:solidFill>
                  <a:schemeClr val="tx1"/>
                </a:solidFill>
                <a:latin typeface="+mn-lt"/>
                <a:ea typeface="+mn-ea"/>
                <a:cs typeface="+mn-cs"/>
              </a:rPr>
              <a:t> State Transfer) is an architectural style  </a:t>
            </a:r>
            <a:r>
              <a:rPr lang="en-US" sz="1200" b="0" i="0" kern="120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is an implementation based upon REST.</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129</a:t>
            </a:fld>
            <a:endParaRPr lang="en-CA" dirty="0"/>
          </a:p>
        </p:txBody>
      </p:sp>
    </p:spTree>
    <p:extLst>
      <p:ext uri="{BB962C8B-B14F-4D97-AF65-F5344CB8AC3E}">
        <p14:creationId xmlns="" xmlns:p14="http://schemas.microsoft.com/office/powerpoint/2010/main" val="1594337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i="1" dirty="0" smtClean="0"/>
              <a:t>Note: hardly any mandatory elements in the core spec!</a:t>
            </a:r>
          </a:p>
          <a:p>
            <a:endParaRPr lang="en-US" i="1" dirty="0" smtClean="0"/>
          </a:p>
          <a:p>
            <a:r>
              <a:rPr lang="en-US" i="1" dirty="0" smtClean="0"/>
              <a:t>Tools</a:t>
            </a:r>
            <a:r>
              <a:rPr lang="en-US" i="1" baseline="0" dirty="0" smtClean="0"/>
              <a:t> for creating profile being develop  - Forge..</a:t>
            </a:r>
            <a:endParaRPr lang="en-US" i="1" dirty="0" smtClean="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132</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133</a:t>
            </a:fld>
            <a:endParaRPr lang="en-CA" dirty="0"/>
          </a:p>
        </p:txBody>
      </p:sp>
    </p:spTree>
    <p:extLst>
      <p:ext uri="{BB962C8B-B14F-4D97-AF65-F5344CB8AC3E}">
        <p14:creationId xmlns="" xmlns:p14="http://schemas.microsoft.com/office/powerpoint/2010/main" val="1594337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[31/08/14 3:34:55 pm] Lloyd McKenzie: no.  They can't refuse the instance because it contains extensions (unless they're </a:t>
            </a:r>
            <a:r>
              <a:rPr lang="en-US" dirty="0" err="1" smtClean="0"/>
              <a:t>modifierExtensions</a:t>
            </a:r>
            <a:r>
              <a:rPr lang="en-US" dirty="0" smtClean="0"/>
              <a:t>), but they're free to strip/ignore them.</a:t>
            </a:r>
          </a:p>
          <a:p>
            <a:r>
              <a:rPr lang="en-US" dirty="0" smtClean="0"/>
              <a:t>[31/08/14 3:35:19 pm] Lloyd McKenzie: Requiring </a:t>
            </a:r>
            <a:r>
              <a:rPr lang="en-US" dirty="0" err="1" smtClean="0"/>
              <a:t>persistance</a:t>
            </a:r>
            <a:r>
              <a:rPr lang="en-US" dirty="0" smtClean="0"/>
              <a:t> would cause havoc with legacy systems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136</a:t>
            </a:fld>
            <a:endParaRPr lang="en-CA" dirty="0"/>
          </a:p>
        </p:txBody>
      </p:sp>
    </p:spTree>
    <p:extLst>
      <p:ext uri="{BB962C8B-B14F-4D97-AF65-F5344CB8AC3E}">
        <p14:creationId xmlns="" xmlns:p14="http://schemas.microsoft.com/office/powerpoint/2010/main" val="37409866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smtClean="0"/>
              <a:t>Really</a:t>
            </a:r>
            <a:r>
              <a:rPr lang="nl-NL" dirty="0" smtClean="0"/>
              <a:t> </a:t>
            </a:r>
            <a:r>
              <a:rPr lang="nl-NL" i="1" dirty="0" err="1" smtClean="0"/>
              <a:t>any</a:t>
            </a:r>
            <a:r>
              <a:rPr lang="nl-NL" dirty="0" smtClean="0"/>
              <a:t> FHIR element (Resource, Datatype, </a:t>
            </a:r>
            <a:r>
              <a:rPr lang="nl-NL" dirty="0" err="1" smtClean="0"/>
              <a:t>Primitive</a:t>
            </a:r>
            <a:r>
              <a:rPr lang="nl-NL" dirty="0" smtClean="0"/>
              <a:t>) </a:t>
            </a:r>
            <a:r>
              <a:rPr lang="nl-NL" dirty="0" err="1" smtClean="0"/>
              <a:t>can</a:t>
            </a:r>
            <a:r>
              <a:rPr lang="nl-NL" dirty="0" smtClean="0"/>
              <a:t> </a:t>
            </a:r>
            <a:r>
              <a:rPr lang="nl-NL" dirty="0" err="1" smtClean="0"/>
              <a:t>be</a:t>
            </a:r>
            <a:r>
              <a:rPr lang="nl-NL" dirty="0" smtClean="0"/>
              <a:t> </a:t>
            </a:r>
            <a:r>
              <a:rPr lang="nl-NL" dirty="0" err="1" smtClean="0"/>
              <a:t>extended</a:t>
            </a:r>
            <a:r>
              <a:rPr lang="nl-NL" dirty="0" smtClean="0"/>
              <a:t>. Just nest </a:t>
            </a:r>
            <a:r>
              <a:rPr lang="nl-NL" dirty="0" err="1" smtClean="0"/>
              <a:t>an</a:t>
            </a:r>
            <a:r>
              <a:rPr lang="nl-NL" dirty="0" smtClean="0"/>
              <a:t> &lt;extension&gt; element </a:t>
            </a:r>
            <a:r>
              <a:rPr lang="nl-NL" dirty="0" err="1" smtClean="0"/>
              <a:t>under</a:t>
            </a:r>
            <a:r>
              <a:rPr lang="nl-NL" dirty="0" smtClean="0"/>
              <a:t> the </a:t>
            </a:r>
            <a:r>
              <a:rPr lang="nl-NL" dirty="0" err="1" smtClean="0"/>
              <a:t>thing</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extend</a:t>
            </a:r>
            <a:endParaRPr lang="nl-NL" dirty="0" smtClean="0"/>
          </a:p>
          <a:p>
            <a:pPr marL="171428" indent="-171428" defTabSz="914281">
              <a:buFont typeface="Arial" charset="0"/>
              <a:buChar char="•"/>
              <a:defRPr/>
            </a:pPr>
            <a:r>
              <a:rPr lang="en-US" dirty="0" smtClean="0"/>
              <a:t>You should be able to go to the formal definition endpoint and get the definition of the extension.</a:t>
            </a:r>
          </a:p>
          <a:p>
            <a:pPr marL="171428" indent="-171428" defTabSz="914281">
              <a:buFont typeface="Arial" charset="0"/>
              <a:buChar char="•"/>
              <a:defRPr/>
            </a:pPr>
            <a:r>
              <a:rPr lang="en-US" smtClean="0"/>
              <a:t>Note: birth </a:t>
            </a:r>
            <a:r>
              <a:rPr lang="en-US" dirty="0" smtClean="0"/>
              <a:t>order is already provided for</a:t>
            </a:r>
            <a:r>
              <a:rPr lang="en-US" baseline="0" dirty="0" smtClean="0"/>
              <a:t> in FHIR through the </a:t>
            </a:r>
            <a:r>
              <a:rPr lang="en-US" baseline="0" dirty="0" err="1" smtClean="0"/>
              <a:t>multipleBirthInteger</a:t>
            </a:r>
            <a:endParaRPr lang="nl-NL" dirty="0" smtClean="0"/>
          </a:p>
          <a:p>
            <a:pPr marL="171428" indent="-171428" defTabSz="914281">
              <a:buFont typeface="Arial" charset="0"/>
              <a:buChar char="•"/>
              <a:defRPr/>
            </a:pPr>
            <a:endParaRPr lang="nl-NL" dirty="0" smtClean="0"/>
          </a:p>
          <a:p>
            <a:endParaRPr lang="nl-NL"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139</a:t>
            </a:fld>
            <a:endParaRPr lang="en-US"/>
          </a:p>
        </p:txBody>
      </p:sp>
    </p:spTree>
    <p:extLst>
      <p:ext uri="{BB962C8B-B14F-4D97-AF65-F5344CB8AC3E}">
        <p14:creationId xmlns="" xmlns:p14="http://schemas.microsoft.com/office/powerpoint/2010/main" val="3865334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err="1" smtClean="0"/>
              <a:t>Denormalization</a:t>
            </a:r>
            <a:r>
              <a:rPr lang="en-AU" dirty="0" smtClean="0"/>
              <a:t> for performance</a:t>
            </a:r>
          </a:p>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Comment</a:t>
            </a:r>
            <a:r>
              <a:rPr lang="en-AU" baseline="0" dirty="0" smtClean="0"/>
              <a:t> that profiles will be really important</a:t>
            </a:r>
            <a:endParaRPr lang="en-AU"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142</a:t>
            </a:fld>
            <a:endParaRPr lang="en-CA" dirty="0"/>
          </a:p>
        </p:txBody>
      </p:sp>
    </p:spTree>
    <p:extLst>
      <p:ext uri="{BB962C8B-B14F-4D97-AF65-F5344CB8AC3E}">
        <p14:creationId xmlns="" xmlns:p14="http://schemas.microsoft.com/office/powerpoint/2010/main" val="28895014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have to support XML – is can be </a:t>
            </a:r>
            <a:r>
              <a:rPr lang="en-US" dirty="0" err="1" smtClean="0"/>
              <a:t>json</a:t>
            </a:r>
            <a:r>
              <a:rPr lang="en-US" baseline="0" dirty="0" smtClean="0"/>
              <a:t> only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144</a:t>
            </a:fld>
            <a:endParaRPr lang="en-CA" dirty="0"/>
          </a:p>
        </p:txBody>
      </p:sp>
    </p:spTree>
    <p:extLst>
      <p:ext uri="{BB962C8B-B14F-4D97-AF65-F5344CB8AC3E}">
        <p14:creationId xmlns="" xmlns:p14="http://schemas.microsoft.com/office/powerpoint/2010/main" val="3563900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146</a:t>
            </a:fld>
            <a:endParaRPr lang="en-CA"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800" dirty="0" smtClean="0"/>
              <a:t>Skype – implementers channel – 300 participants</a:t>
            </a:r>
          </a:p>
          <a:p>
            <a:r>
              <a:rPr lang="en-AU" sz="2800" dirty="0" smtClean="0"/>
              <a:t>Stack Overflow – ask implementation questions</a:t>
            </a:r>
          </a:p>
          <a:p>
            <a:pPr lvl="1"/>
            <a:r>
              <a:rPr lang="en-AU" sz="2400" dirty="0" smtClean="0"/>
              <a:t>Link from front page</a:t>
            </a:r>
          </a:p>
          <a:p>
            <a:pPr lvl="1"/>
            <a:r>
              <a:rPr lang="en-AU" sz="2400" dirty="0" smtClean="0"/>
              <a:t>Search for answers first</a:t>
            </a:r>
          </a:p>
          <a:p>
            <a:pPr lvl="1"/>
            <a:r>
              <a:rPr lang="en-AU" sz="2400" dirty="0" smtClean="0"/>
              <a:t>Don’t ask for changes to the spec (get deleted!)</a:t>
            </a:r>
          </a:p>
          <a:p>
            <a:r>
              <a:rPr lang="en-AU" sz="2800" dirty="0" err="1" smtClean="0"/>
              <a:t>gForge</a:t>
            </a:r>
            <a:r>
              <a:rPr lang="en-AU" sz="2800" dirty="0" smtClean="0"/>
              <a:t> Tracker – ask for changes to the spec </a:t>
            </a:r>
          </a:p>
          <a:p>
            <a:pPr lvl="1"/>
            <a:r>
              <a:rPr lang="en-AU" sz="2400" dirty="0" smtClean="0"/>
              <a:t>Link from bottom of every page</a:t>
            </a:r>
          </a:p>
          <a:p>
            <a:pPr lvl="1"/>
            <a:r>
              <a:rPr lang="en-AU" sz="2400" dirty="0" smtClean="0"/>
              <a:t>But have discussion somewhere first</a:t>
            </a:r>
          </a:p>
          <a:p>
            <a:r>
              <a:rPr lang="en-AU" sz="2800" dirty="0" err="1" smtClean="0"/>
              <a:t>Disqus</a:t>
            </a:r>
            <a:r>
              <a:rPr lang="en-AU" sz="2800" dirty="0" smtClean="0"/>
              <a:t> – on every page of the specification</a:t>
            </a:r>
          </a:p>
          <a:p>
            <a:r>
              <a:rPr lang="en-AU" sz="2800" dirty="0" err="1" smtClean="0"/>
              <a:t>FHIR</a:t>
            </a:r>
            <a:r>
              <a:rPr lang="en-AU" sz="2800" dirty="0" smtClean="0"/>
              <a:t> Email list, </a:t>
            </a:r>
            <a:r>
              <a:rPr lang="en-AU" sz="2800" dirty="0" err="1" smtClean="0"/>
              <a:t>Connectathons</a:t>
            </a:r>
            <a:r>
              <a:rPr lang="en-AU" sz="2800" dirty="0" smtClean="0"/>
              <a:t>, Tutorials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150</a:t>
            </a:fld>
            <a:endParaRPr lang="en-CA" dirty="0"/>
          </a:p>
        </p:txBody>
      </p:sp>
    </p:spTree>
    <p:extLst>
      <p:ext uri="{BB962C8B-B14F-4D97-AF65-F5344CB8AC3E}">
        <p14:creationId xmlns="" xmlns:p14="http://schemas.microsoft.com/office/powerpoint/2010/main" val="1896821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151</a:t>
            </a:fld>
            <a:endParaRPr lang="en-CA"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2015 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19077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619672" y="6501342"/>
            <a:ext cx="6192688"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7812360" y="6501342"/>
            <a:ext cx="1306488"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 xmlns:p14="http://schemas.microsoft.com/office/powerpoint/2010/main" val="41100546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2015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9" name="Picture 8"/>
          <p:cNvPicPr>
            <a:picLocks noChangeAspect="1"/>
          </p:cNvPicPr>
          <p:nvPr userDrawn="1"/>
        </p:nvPicPr>
        <p:blipFill rotWithShape="1">
          <a:blip r:embed="rId10"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hyperlink" Target="http://fhir.furore.com/forge" TargetMode="Externa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hyperlink" Target="http://hl7.org/fhir/2015May/index.html" TargetMode="Externa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4-05%20Tutorials/Introduction%20to%20FHIR.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wmf"/><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wmf"/></Relationships>
</file>

<file path=ppt/slides/_rels/slide4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hl7.org/fhir/2015May/index.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Introduction to FHIR</a:t>
            </a:r>
            <a:endParaRPr lang="en-AU" dirty="0"/>
          </a:p>
        </p:txBody>
      </p:sp>
      <p:sp>
        <p:nvSpPr>
          <p:cNvPr id="3" name="Subtitle 2"/>
          <p:cNvSpPr>
            <a:spLocks noGrp="1"/>
          </p:cNvSpPr>
          <p:nvPr>
            <p:ph type="subTitle" idx="1"/>
          </p:nvPr>
        </p:nvSpPr>
        <p:spPr/>
        <p:txBody>
          <a:bodyPr/>
          <a:lstStyle/>
          <a:p>
            <a:r>
              <a:rPr lang="en-AU" dirty="0" smtClean="0"/>
              <a:t>Eric Haas</a:t>
            </a:r>
          </a:p>
          <a:p>
            <a:r>
              <a:rPr lang="en-AU" dirty="0" smtClean="0"/>
              <a:t>January 11, 2015</a:t>
            </a:r>
            <a:endParaRPr lang="en-AU" dirty="0"/>
          </a:p>
        </p:txBody>
      </p:sp>
    </p:spTree>
    <p:extLst>
      <p:ext uri="{BB962C8B-B14F-4D97-AF65-F5344CB8AC3E}">
        <p14:creationId xmlns="" xmlns:p14="http://schemas.microsoft.com/office/powerpoint/2010/main" val="3495855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An instigator of bad puns</a:t>
            </a:r>
            <a:endParaRPr lang="en-CA" dirty="0"/>
          </a:p>
        </p:txBody>
      </p:sp>
      <p:sp>
        <p:nvSpPr>
          <p:cNvPr id="3" name="Content Placeholder 2"/>
          <p:cNvSpPr>
            <a:spLocks noGrp="1"/>
          </p:cNvSpPr>
          <p:nvPr>
            <p:ph idx="1"/>
          </p:nvPr>
        </p:nvSpPr>
        <p:spPr/>
        <p:txBody>
          <a:bodyPr/>
          <a:lstStyle/>
          <a:p>
            <a:r>
              <a:rPr lang="en-US" dirty="0" smtClean="0"/>
              <a:t>FHIR is the hottest thing since . . .</a:t>
            </a:r>
          </a:p>
          <a:p>
            <a:r>
              <a:rPr lang="en-US" dirty="0" smtClean="0"/>
              <a:t>This spec is spreading like wild. . .</a:t>
            </a:r>
          </a:p>
          <a:p>
            <a:r>
              <a:rPr lang="en-US" dirty="0" smtClean="0"/>
              <a:t>This company is really on FHIR</a:t>
            </a:r>
          </a:p>
          <a:p>
            <a:r>
              <a:rPr lang="en-US" dirty="0" smtClean="0"/>
              <a:t>Feel free to come up with your own</a:t>
            </a:r>
          </a:p>
          <a:p>
            <a:pPr lvl="1"/>
            <a:r>
              <a:rPr lang="en-US" dirty="0" smtClean="0"/>
              <a:t>(but please, not here </a:t>
            </a:r>
            <a:r>
              <a:rPr lang="en-US" dirty="0" smtClean="0">
                <a:sym typeface="Wingdings"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pic>
        <p:nvPicPr>
          <p:cNvPr id="1026" name="Picture 2" descr="C:\Users\office\AppData\Local\Microsoft\Windows\Temporary Internet Files\Content.IE5\NXP59YGH\MP900400016[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4797152"/>
            <a:ext cx="7704856" cy="17258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45594091"/>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Terminology Sub-system</a:t>
            </a:r>
            <a:endParaRPr lang="en-AU" dirty="0"/>
          </a:p>
        </p:txBody>
      </p:sp>
      <p:sp>
        <p:nvSpPr>
          <p:cNvPr id="7" name="Content Placeholder 6"/>
          <p:cNvSpPr>
            <a:spLocks noGrp="1"/>
          </p:cNvSpPr>
          <p:nvPr>
            <p:ph sz="half" idx="1"/>
          </p:nvPr>
        </p:nvSpPr>
        <p:spPr>
          <a:xfrm>
            <a:off x="3491880" y="1600200"/>
            <a:ext cx="5194920" cy="4525963"/>
          </a:xfrm>
        </p:spPr>
        <p:txBody>
          <a:bodyPr/>
          <a:lstStyle/>
          <a:p>
            <a:r>
              <a:rPr lang="en-AU" sz="2400" dirty="0" smtClean="0"/>
              <a:t>SNOMED CT / LOINC / </a:t>
            </a:r>
            <a:r>
              <a:rPr lang="en-AU" sz="2400" dirty="0" err="1" smtClean="0"/>
              <a:t>RxNORM</a:t>
            </a:r>
            <a:endParaRPr lang="en-AU" sz="2400" dirty="0" smtClean="0"/>
          </a:p>
          <a:p>
            <a:r>
              <a:rPr lang="en-AU" sz="2400" dirty="0" smtClean="0"/>
              <a:t>HGVS, ICPC, MIMS + 100s more</a:t>
            </a:r>
          </a:p>
          <a:p>
            <a:r>
              <a:rPr lang="en-AU" sz="2400" dirty="0" smtClean="0"/>
              <a:t>ICD-X+</a:t>
            </a:r>
          </a:p>
          <a:p>
            <a:r>
              <a:rPr lang="en-AU" sz="2400" dirty="0" smtClean="0"/>
              <a:t>ANZSCO, METEOR</a:t>
            </a:r>
          </a:p>
          <a:p>
            <a:r>
              <a:rPr lang="en-AU" sz="2400" dirty="0" smtClean="0"/>
              <a:t>A drug formulary</a:t>
            </a:r>
          </a:p>
          <a:p>
            <a:r>
              <a:rPr lang="en-AU" sz="2400" dirty="0" smtClean="0"/>
              <a:t>A </a:t>
            </a:r>
            <a:r>
              <a:rPr lang="en-AU" sz="2400" dirty="0" err="1" smtClean="0"/>
              <a:t>config</a:t>
            </a:r>
            <a:r>
              <a:rPr lang="en-AU" sz="2400" dirty="0" smtClean="0"/>
              <a:t> table in an application </a:t>
            </a:r>
          </a:p>
          <a:p>
            <a:r>
              <a:rPr lang="en-AU" sz="2400" dirty="0" smtClean="0"/>
              <a:t>A list of </a:t>
            </a:r>
            <a:r>
              <a:rPr lang="en-AU" sz="2400" dirty="0" err="1" smtClean="0"/>
              <a:t>enums</a:t>
            </a:r>
            <a:r>
              <a:rPr lang="en-AU" sz="2400" dirty="0" smtClean="0"/>
              <a:t> in a java class</a:t>
            </a:r>
          </a:p>
          <a:p>
            <a:r>
              <a:rPr lang="en-AU" sz="2400" dirty="0" smtClean="0"/>
              <a:t>Australian state codes</a:t>
            </a:r>
          </a:p>
        </p:txBody>
      </p:sp>
      <p:sp>
        <p:nvSpPr>
          <p:cNvPr id="5" name="Rounded Rectangle 4"/>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Code System:</a:t>
            </a:r>
          </a:p>
          <a:p>
            <a:pPr algn="ctr"/>
            <a:r>
              <a:rPr lang="en-AU" dirty="0" smtClean="0"/>
              <a:t>Defines a set of concepts with a coherent meaning</a:t>
            </a:r>
            <a:br>
              <a:rPr lang="en-AU" dirty="0" smtClean="0"/>
            </a:br>
            <a:r>
              <a:rPr lang="en-AU" dirty="0" smtClean="0"/>
              <a:t/>
            </a:r>
            <a:br>
              <a:rPr lang="en-AU" dirty="0" smtClean="0"/>
            </a:br>
            <a:r>
              <a:rPr lang="en-AU" dirty="0" smtClean="0"/>
              <a:t>Code</a:t>
            </a:r>
            <a:br>
              <a:rPr lang="en-AU" dirty="0" smtClean="0"/>
            </a:br>
            <a:r>
              <a:rPr lang="en-AU" dirty="0" smtClean="0"/>
              <a:t>Display</a:t>
            </a:r>
          </a:p>
          <a:p>
            <a:pPr algn="ctr"/>
            <a:r>
              <a:rPr lang="en-AU" dirty="0" smtClean="0"/>
              <a:t>Definition</a:t>
            </a:r>
          </a:p>
        </p:txBody>
      </p:sp>
    </p:spTree>
    <p:extLst>
      <p:ext uri="{BB962C8B-B14F-4D97-AF65-F5344CB8AC3E}">
        <p14:creationId xmlns="" xmlns:p14="http://schemas.microsoft.com/office/powerpoint/2010/main" val="260383574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Terminology Sub-system</a:t>
            </a:r>
            <a:endParaRPr lang="en-AU" dirty="0"/>
          </a:p>
        </p:txBody>
      </p:sp>
      <p:sp>
        <p:nvSpPr>
          <p:cNvPr id="5" name="Rounded Rectangle 4"/>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t>Value Set:</a:t>
            </a:r>
          </a:p>
          <a:p>
            <a:pPr algn="ctr"/>
            <a:r>
              <a:rPr lang="en-AU" sz="2000" dirty="0" smtClean="0"/>
              <a:t>A selection of a set of codes for use in a particular context</a:t>
            </a:r>
            <a:endParaRPr lang="en-AU" sz="2000" dirty="0"/>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Code System:</a:t>
            </a:r>
          </a:p>
          <a:p>
            <a:pPr algn="ctr"/>
            <a:r>
              <a:rPr lang="en-AU" dirty="0" smtClean="0"/>
              <a:t>Defines a set of concepts with a coherent meaning</a:t>
            </a:r>
            <a:br>
              <a:rPr lang="en-AU" dirty="0" smtClean="0"/>
            </a:br>
            <a:r>
              <a:rPr lang="en-AU" dirty="0" smtClean="0"/>
              <a:t/>
            </a:r>
            <a:br>
              <a:rPr lang="en-AU" dirty="0" smtClean="0"/>
            </a:br>
            <a:r>
              <a:rPr lang="en-AU" dirty="0" smtClean="0"/>
              <a:t>Code</a:t>
            </a:r>
            <a:br>
              <a:rPr lang="en-AU" dirty="0" smtClean="0"/>
            </a:br>
            <a:r>
              <a:rPr lang="en-AU" dirty="0" smtClean="0"/>
              <a:t>Display</a:t>
            </a:r>
          </a:p>
          <a:p>
            <a:pPr algn="ctr"/>
            <a:r>
              <a:rPr lang="en-AU" dirty="0" smtClean="0"/>
              <a:t>Definition</a:t>
            </a:r>
          </a:p>
        </p:txBody>
      </p:sp>
      <p:cxnSp>
        <p:nvCxnSpPr>
          <p:cNvPr id="8" name="Straight Arrow Connector 7"/>
          <p:cNvCxnSpPr>
            <a:stCxn id="5"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0673188">
            <a:off x="2750884" y="2442084"/>
            <a:ext cx="1193957" cy="461665"/>
          </a:xfrm>
          <a:prstGeom prst="rect">
            <a:avLst/>
          </a:prstGeom>
          <a:noFill/>
        </p:spPr>
        <p:txBody>
          <a:bodyPr wrap="none" rtlCol="0">
            <a:spAutoFit/>
          </a:bodyPr>
          <a:lstStyle/>
          <a:p>
            <a:r>
              <a:rPr lang="en-AU" dirty="0" smtClean="0">
                <a:solidFill>
                  <a:schemeClr val="tx1"/>
                </a:solidFill>
              </a:rPr>
              <a:t>Selects</a:t>
            </a:r>
            <a:endParaRPr lang="en-AU" dirty="0">
              <a:solidFill>
                <a:schemeClr val="tx1"/>
              </a:solidFill>
            </a:endParaRPr>
          </a:p>
        </p:txBody>
      </p:sp>
    </p:spTree>
    <p:extLst>
      <p:ext uri="{BB962C8B-B14F-4D97-AF65-F5344CB8AC3E}">
        <p14:creationId xmlns="" xmlns:p14="http://schemas.microsoft.com/office/powerpoint/2010/main" val="129467202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636360"/>
                </a:solidFill>
              </a:rPr>
              <a:t>Terminology Sub-system</a:t>
            </a:r>
            <a:endParaRPr lang="en-AU" dirty="0">
              <a:solidFill>
                <a:srgbClr val="636360"/>
              </a:solidFill>
            </a:endParaRP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bg1"/>
                </a:solidFill>
              </a:rPr>
              <a:t>Code System:</a:t>
            </a:r>
          </a:p>
          <a:p>
            <a:pPr algn="ctr"/>
            <a:r>
              <a:rPr lang="en-AU" dirty="0" smtClean="0">
                <a:solidFill>
                  <a:schemeClr val="bg1"/>
                </a:solidFill>
              </a:rPr>
              <a:t>Defines a set of concepts with a coherent meaning</a:t>
            </a:r>
            <a:br>
              <a:rPr lang="en-AU" dirty="0" smtClean="0">
                <a:solidFill>
                  <a:schemeClr val="bg1"/>
                </a:solidFill>
              </a:rPr>
            </a:br>
            <a:r>
              <a:rPr lang="en-AU" dirty="0" smtClean="0">
                <a:solidFill>
                  <a:schemeClr val="bg1"/>
                </a:solidFill>
              </a:rPr>
              <a:t/>
            </a:r>
            <a:br>
              <a:rPr lang="en-AU" dirty="0" smtClean="0">
                <a:solidFill>
                  <a:schemeClr val="bg1"/>
                </a:solidFill>
              </a:rPr>
            </a:br>
            <a:r>
              <a:rPr lang="en-AU" dirty="0" smtClean="0">
                <a:solidFill>
                  <a:schemeClr val="bg1"/>
                </a:solidFill>
              </a:rPr>
              <a:t>Code</a:t>
            </a:r>
            <a:br>
              <a:rPr lang="en-AU" dirty="0" smtClean="0">
                <a:solidFill>
                  <a:schemeClr val="bg1"/>
                </a:solidFill>
              </a:rPr>
            </a:br>
            <a:r>
              <a:rPr lang="en-AU" dirty="0" smtClean="0">
                <a:solidFill>
                  <a:schemeClr val="bg1"/>
                </a:solidFill>
              </a:rPr>
              <a:t>Display</a:t>
            </a:r>
          </a:p>
          <a:p>
            <a:pPr algn="ctr"/>
            <a:r>
              <a:rPr lang="en-AU" dirty="0" smtClean="0">
                <a:solidFill>
                  <a:schemeClr val="bg1"/>
                </a:solidFill>
              </a:rPr>
              <a:t>Definition</a:t>
            </a:r>
          </a:p>
        </p:txBody>
      </p:sp>
      <p:sp>
        <p:nvSpPr>
          <p:cNvPr id="3" name="Rounded Rectangle 2"/>
          <p:cNvSpPr/>
          <p:nvPr/>
        </p:nvSpPr>
        <p:spPr>
          <a:xfrm>
            <a:off x="6948264" y="1916832"/>
            <a:ext cx="1368152" cy="151216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smtClean="0">
                <a:solidFill>
                  <a:srgbClr val="FFFFFF"/>
                </a:solidFill>
              </a:rPr>
              <a:t>Element Definition: </a:t>
            </a:r>
            <a:br>
              <a:rPr lang="en-AU" sz="1800" dirty="0" smtClean="0">
                <a:solidFill>
                  <a:srgbClr val="FFFFFF"/>
                </a:solidFill>
              </a:rPr>
            </a:br>
            <a:r>
              <a:rPr lang="en-AU" sz="1800" dirty="0" smtClean="0">
                <a:solidFill>
                  <a:srgbClr val="FFFFFF"/>
                </a:solidFill>
              </a:rPr>
              <a:t>Type and Value set reference</a:t>
            </a:r>
            <a:endParaRPr lang="en-AU" sz="1800" dirty="0">
              <a:solidFill>
                <a:srgbClr val="FFFFFF"/>
              </a:solidFill>
            </a:endParaRPr>
          </a:p>
        </p:txBody>
      </p:sp>
      <p:sp>
        <p:nvSpPr>
          <p:cNvPr id="7" name="Rounded Rectangle 6"/>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FFFFFF"/>
                </a:solidFill>
              </a:rPr>
              <a:t>Value Set:</a:t>
            </a:r>
          </a:p>
          <a:p>
            <a:pPr algn="ctr"/>
            <a:r>
              <a:rPr lang="en-AU" sz="2000" dirty="0" smtClean="0">
                <a:solidFill>
                  <a:srgbClr val="FFFFFF"/>
                </a:solidFill>
              </a:rPr>
              <a:t>A selection of a set of codes for use in a particular context</a:t>
            </a:r>
            <a:endParaRPr lang="en-AU" sz="2000" dirty="0">
              <a:solidFill>
                <a:srgbClr val="FFFFFF"/>
              </a:solidFill>
            </a:endParaRPr>
          </a:p>
        </p:txBody>
      </p:sp>
      <p:cxnSp>
        <p:nvCxnSpPr>
          <p:cNvPr id="8" name="Straight Arrow Connector 7"/>
          <p:cNvCxnSpPr>
            <a:stCxn id="7"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0673188">
            <a:off x="2750884" y="2442084"/>
            <a:ext cx="1193957" cy="461665"/>
          </a:xfrm>
          <a:prstGeom prst="rect">
            <a:avLst/>
          </a:prstGeom>
          <a:noFill/>
        </p:spPr>
        <p:txBody>
          <a:bodyPr wrap="none" rtlCol="0">
            <a:spAutoFit/>
          </a:bodyPr>
          <a:lstStyle/>
          <a:p>
            <a:r>
              <a:rPr lang="en-AU" dirty="0" smtClean="0">
                <a:solidFill>
                  <a:srgbClr val="636360"/>
                </a:solidFill>
              </a:rPr>
              <a:t>Selects</a:t>
            </a:r>
            <a:endParaRPr lang="en-AU" dirty="0">
              <a:solidFill>
                <a:srgbClr val="636360"/>
              </a:solidFill>
            </a:endParaRPr>
          </a:p>
        </p:txBody>
      </p:sp>
      <p:cxnSp>
        <p:nvCxnSpPr>
          <p:cNvPr id="10" name="Straight Arrow Connector 9"/>
          <p:cNvCxnSpPr>
            <a:stCxn id="3" idx="1"/>
            <a:endCxn id="7" idx="3"/>
          </p:cNvCxnSpPr>
          <p:nvPr/>
        </p:nvCxnSpPr>
        <p:spPr>
          <a:xfrm flipH="1">
            <a:off x="5868144" y="2672916"/>
            <a:ext cx="108012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60192" y="2237876"/>
            <a:ext cx="954558" cy="461665"/>
          </a:xfrm>
          <a:prstGeom prst="rect">
            <a:avLst/>
          </a:prstGeom>
          <a:noFill/>
        </p:spPr>
        <p:txBody>
          <a:bodyPr wrap="none" rtlCol="0">
            <a:spAutoFit/>
          </a:bodyPr>
          <a:lstStyle/>
          <a:p>
            <a:r>
              <a:rPr lang="en-AU" dirty="0" smtClean="0">
                <a:solidFill>
                  <a:srgbClr val="636360"/>
                </a:solidFill>
              </a:rPr>
              <a:t>Binds</a:t>
            </a:r>
            <a:endParaRPr lang="en-AU" dirty="0">
              <a:solidFill>
                <a:srgbClr val="636360"/>
              </a:solidFill>
            </a:endParaRPr>
          </a:p>
        </p:txBody>
      </p:sp>
    </p:spTree>
    <p:extLst>
      <p:ext uri="{BB962C8B-B14F-4D97-AF65-F5344CB8AC3E}">
        <p14:creationId xmlns="" xmlns:p14="http://schemas.microsoft.com/office/powerpoint/2010/main" val="4224285957"/>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Terminology Sub-system</a:t>
            </a:r>
            <a:endParaRPr lang="en-AU" dirty="0"/>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Code System:</a:t>
            </a:r>
          </a:p>
          <a:p>
            <a:pPr algn="ctr"/>
            <a:r>
              <a:rPr lang="en-AU" dirty="0" smtClean="0"/>
              <a:t>Defines a set of concepts with a coherent meaning</a:t>
            </a:r>
            <a:br>
              <a:rPr lang="en-AU" dirty="0" smtClean="0"/>
            </a:br>
            <a:r>
              <a:rPr lang="en-AU" dirty="0" smtClean="0"/>
              <a:t/>
            </a:r>
            <a:br>
              <a:rPr lang="en-AU" dirty="0" smtClean="0"/>
            </a:br>
            <a:r>
              <a:rPr lang="en-AU" dirty="0" smtClean="0"/>
              <a:t>Code</a:t>
            </a:r>
            <a:br>
              <a:rPr lang="en-AU" dirty="0" smtClean="0"/>
            </a:br>
            <a:r>
              <a:rPr lang="en-AU" dirty="0" smtClean="0"/>
              <a:t>Display</a:t>
            </a:r>
          </a:p>
          <a:p>
            <a:pPr algn="ctr"/>
            <a:r>
              <a:rPr lang="en-AU" dirty="0" smtClean="0"/>
              <a:t>Definition</a:t>
            </a:r>
          </a:p>
        </p:txBody>
      </p:sp>
      <p:sp>
        <p:nvSpPr>
          <p:cNvPr id="3" name="Rounded Rectangle 2"/>
          <p:cNvSpPr/>
          <p:nvPr/>
        </p:nvSpPr>
        <p:spPr>
          <a:xfrm>
            <a:off x="6948264" y="1916832"/>
            <a:ext cx="1368152" cy="151216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smtClean="0"/>
              <a:t>Element Definition: </a:t>
            </a:r>
            <a:br>
              <a:rPr lang="en-AU" sz="1800" dirty="0" smtClean="0"/>
            </a:br>
            <a:r>
              <a:rPr lang="en-AU" sz="1800" dirty="0" smtClean="0"/>
              <a:t>Type and Value set reference</a:t>
            </a:r>
            <a:endParaRPr lang="en-AU" sz="1800" dirty="0"/>
          </a:p>
        </p:txBody>
      </p:sp>
      <p:sp>
        <p:nvSpPr>
          <p:cNvPr id="7" name="Rounded Rectangle 6"/>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t>Value Set:</a:t>
            </a:r>
          </a:p>
          <a:p>
            <a:pPr algn="ctr"/>
            <a:r>
              <a:rPr lang="en-AU" sz="2000" dirty="0" smtClean="0"/>
              <a:t>A selection of a set of codes for use in a particular context</a:t>
            </a:r>
            <a:endParaRPr lang="en-AU" sz="2000" dirty="0"/>
          </a:p>
        </p:txBody>
      </p:sp>
      <p:cxnSp>
        <p:nvCxnSpPr>
          <p:cNvPr id="8" name="Straight Arrow Connector 7"/>
          <p:cNvCxnSpPr>
            <a:stCxn id="7"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0673188">
            <a:off x="2750884" y="2442084"/>
            <a:ext cx="1193957" cy="461665"/>
          </a:xfrm>
          <a:prstGeom prst="rect">
            <a:avLst/>
          </a:prstGeom>
          <a:noFill/>
        </p:spPr>
        <p:txBody>
          <a:bodyPr wrap="none" rtlCol="0">
            <a:spAutoFit/>
          </a:bodyPr>
          <a:lstStyle/>
          <a:p>
            <a:r>
              <a:rPr lang="en-AU" dirty="0" smtClean="0">
                <a:solidFill>
                  <a:srgbClr val="636360"/>
                </a:solidFill>
              </a:rPr>
              <a:t>Selects</a:t>
            </a:r>
            <a:endParaRPr lang="en-AU" dirty="0">
              <a:solidFill>
                <a:srgbClr val="636360"/>
              </a:solidFill>
            </a:endParaRPr>
          </a:p>
        </p:txBody>
      </p:sp>
      <p:cxnSp>
        <p:nvCxnSpPr>
          <p:cNvPr id="10" name="Straight Arrow Connector 9"/>
          <p:cNvCxnSpPr>
            <a:stCxn id="3" idx="1"/>
            <a:endCxn id="7" idx="3"/>
          </p:cNvCxnSpPr>
          <p:nvPr/>
        </p:nvCxnSpPr>
        <p:spPr>
          <a:xfrm flipH="1">
            <a:off x="5868144" y="2672916"/>
            <a:ext cx="108012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60192" y="2237876"/>
            <a:ext cx="954558" cy="461665"/>
          </a:xfrm>
          <a:prstGeom prst="rect">
            <a:avLst/>
          </a:prstGeom>
          <a:noFill/>
        </p:spPr>
        <p:txBody>
          <a:bodyPr wrap="none" rtlCol="0">
            <a:spAutoFit/>
          </a:bodyPr>
          <a:lstStyle/>
          <a:p>
            <a:r>
              <a:rPr lang="en-AU" dirty="0" smtClean="0">
                <a:solidFill>
                  <a:srgbClr val="636360"/>
                </a:solidFill>
              </a:rPr>
              <a:t>Binds</a:t>
            </a:r>
            <a:endParaRPr lang="en-AU" dirty="0">
              <a:solidFill>
                <a:srgbClr val="636360"/>
              </a:solidFill>
            </a:endParaRPr>
          </a:p>
        </p:txBody>
      </p:sp>
      <p:sp>
        <p:nvSpPr>
          <p:cNvPr id="12" name="Rounded Rectangle 11"/>
          <p:cNvSpPr/>
          <p:nvPr/>
        </p:nvSpPr>
        <p:spPr>
          <a:xfrm>
            <a:off x="5292080" y="4210242"/>
            <a:ext cx="2016224" cy="151216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smtClean="0"/>
              <a:t>Element: </a:t>
            </a:r>
            <a:br>
              <a:rPr lang="en-AU" sz="1800" dirty="0" smtClean="0"/>
            </a:br>
            <a:r>
              <a:rPr lang="en-AU" sz="1800" dirty="0" smtClean="0"/>
              <a:t>code/</a:t>
            </a:r>
            <a:br>
              <a:rPr lang="en-AU" sz="1800" dirty="0" smtClean="0"/>
            </a:br>
            <a:r>
              <a:rPr lang="en-AU" sz="1800" dirty="0" smtClean="0"/>
              <a:t>Coding/</a:t>
            </a:r>
            <a:br>
              <a:rPr lang="en-AU" sz="1800" dirty="0" smtClean="0"/>
            </a:br>
            <a:r>
              <a:rPr lang="en-AU" sz="1800" dirty="0" err="1" smtClean="0"/>
              <a:t>CodeableConcept</a:t>
            </a:r>
            <a:endParaRPr lang="en-AU" sz="1800" dirty="0"/>
          </a:p>
        </p:txBody>
      </p:sp>
      <p:cxnSp>
        <p:nvCxnSpPr>
          <p:cNvPr id="13" name="Straight Arrow Connector 12"/>
          <p:cNvCxnSpPr>
            <a:stCxn id="12" idx="1"/>
          </p:cNvCxnSpPr>
          <p:nvPr/>
        </p:nvCxnSpPr>
        <p:spPr>
          <a:xfrm flipH="1" flipV="1">
            <a:off x="2843808" y="4797152"/>
            <a:ext cx="2448272" cy="1691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546">
            <a:off x="3135245" y="4355350"/>
            <a:ext cx="1433355" cy="461665"/>
          </a:xfrm>
          <a:prstGeom prst="rect">
            <a:avLst/>
          </a:prstGeom>
          <a:noFill/>
        </p:spPr>
        <p:txBody>
          <a:bodyPr wrap="none" rtlCol="0">
            <a:spAutoFit/>
          </a:bodyPr>
          <a:lstStyle/>
          <a:p>
            <a:r>
              <a:rPr lang="en-AU" dirty="0" smtClean="0">
                <a:solidFill>
                  <a:schemeClr val="tx1"/>
                </a:solidFill>
              </a:rPr>
              <a:t>Refers to</a:t>
            </a:r>
            <a:endParaRPr lang="en-AU" dirty="0">
              <a:solidFill>
                <a:schemeClr val="tx1"/>
              </a:solidFill>
            </a:endParaRPr>
          </a:p>
        </p:txBody>
      </p:sp>
      <p:cxnSp>
        <p:nvCxnSpPr>
          <p:cNvPr id="15" name="Straight Arrow Connector 14"/>
          <p:cNvCxnSpPr/>
          <p:nvPr/>
        </p:nvCxnSpPr>
        <p:spPr>
          <a:xfrm flipV="1">
            <a:off x="6948264" y="3429000"/>
            <a:ext cx="504056" cy="7812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196093" y="3754690"/>
            <a:ext cx="1518715" cy="461665"/>
          </a:xfrm>
          <a:prstGeom prst="rect">
            <a:avLst/>
          </a:prstGeom>
          <a:noFill/>
        </p:spPr>
        <p:txBody>
          <a:bodyPr wrap="none" rtlCol="0">
            <a:spAutoFit/>
          </a:bodyPr>
          <a:lstStyle/>
          <a:p>
            <a:r>
              <a:rPr lang="en-AU" dirty="0" smtClean="0">
                <a:solidFill>
                  <a:srgbClr val="636360"/>
                </a:solidFill>
              </a:rPr>
              <a:t>Conforms</a:t>
            </a:r>
            <a:endParaRPr lang="en-AU" dirty="0">
              <a:solidFill>
                <a:srgbClr val="636360"/>
              </a:solidFill>
            </a:endParaRPr>
          </a:p>
        </p:txBody>
      </p:sp>
    </p:spTree>
    <p:extLst>
      <p:ext uri="{BB962C8B-B14F-4D97-AF65-F5344CB8AC3E}">
        <p14:creationId xmlns="" xmlns:p14="http://schemas.microsoft.com/office/powerpoint/2010/main" val="426555829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Strength</a:t>
            </a:r>
            <a:endParaRPr lang="en-US" dirty="0"/>
          </a:p>
        </p:txBody>
      </p:sp>
      <p:sp>
        <p:nvSpPr>
          <p:cNvPr id="3" name="Content Placeholder 2"/>
          <p:cNvSpPr>
            <a:spLocks noGrp="1"/>
          </p:cNvSpPr>
          <p:nvPr>
            <p:ph idx="1"/>
          </p:nvPr>
        </p:nvSpPr>
        <p:spPr/>
        <p:txBody>
          <a:bodyPr/>
          <a:lstStyle/>
          <a:p>
            <a:r>
              <a:rPr lang="en-US" dirty="0" smtClean="0"/>
              <a:t>How closely the options in the value set should be followed</a:t>
            </a:r>
          </a:p>
          <a:p>
            <a:r>
              <a:rPr lang="en-US" dirty="0" smtClean="0"/>
              <a:t>Values</a:t>
            </a:r>
          </a:p>
          <a:p>
            <a:pPr lvl="1"/>
            <a:r>
              <a:rPr lang="en-US" dirty="0" smtClean="0"/>
              <a:t>Required	(must come from set)</a:t>
            </a:r>
          </a:p>
          <a:p>
            <a:pPr lvl="1"/>
            <a:r>
              <a:rPr lang="en-US" dirty="0" smtClean="0"/>
              <a:t>Extensible (may use alternate if have to)</a:t>
            </a:r>
          </a:p>
          <a:p>
            <a:pPr lvl="1"/>
            <a:r>
              <a:rPr lang="en-US" dirty="0" smtClean="0"/>
              <a:t>Preferred	(don’t have to, but should)</a:t>
            </a:r>
          </a:p>
          <a:p>
            <a:pPr lvl="1"/>
            <a:r>
              <a:rPr lang="en-US" dirty="0" smtClean="0"/>
              <a:t>Example	(set isn’t specified)</a:t>
            </a:r>
          </a:p>
          <a:p>
            <a:r>
              <a:rPr lang="en-US" dirty="0" smtClean="0"/>
              <a:t>Can use extension to vary</a:t>
            </a:r>
          </a:p>
          <a:p>
            <a:pPr lvl="1"/>
            <a:r>
              <a:rPr lang="en-US" dirty="0" smtClean="0"/>
              <a:t>(Make stronger not weaker)</a:t>
            </a:r>
            <a:endParaRPr lang="en-US" dirty="0"/>
          </a:p>
        </p:txBody>
      </p:sp>
    </p:spTree>
    <p:extLst>
      <p:ext uri="{BB962C8B-B14F-4D97-AF65-F5344CB8AC3E}">
        <p14:creationId xmlns="" xmlns:p14="http://schemas.microsoft.com/office/powerpoint/2010/main" val="1824643985"/>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ValueSet resource</a:t>
            </a:r>
            <a:endParaRPr lang="en-US" dirty="0"/>
          </a:p>
        </p:txBody>
      </p:sp>
      <p:sp>
        <p:nvSpPr>
          <p:cNvPr id="3" name="Content Placeholder 2"/>
          <p:cNvSpPr>
            <a:spLocks noGrp="1"/>
          </p:cNvSpPr>
          <p:nvPr>
            <p:ph idx="1"/>
          </p:nvPr>
        </p:nvSpPr>
        <p:spPr/>
        <p:txBody>
          <a:bodyPr/>
          <a:lstStyle/>
          <a:p>
            <a:r>
              <a:rPr lang="en-US" sz="2400" dirty="0" smtClean="0"/>
              <a:t>Defines list of possible values for a particular context</a:t>
            </a:r>
          </a:p>
          <a:p>
            <a:r>
              <a:rPr lang="en-US" sz="2400" dirty="0" smtClean="0"/>
              <a:t>Can reference external Terminology/s</a:t>
            </a:r>
          </a:p>
          <a:p>
            <a:pPr lvl="1"/>
            <a:r>
              <a:rPr lang="en-US" sz="2000" dirty="0" smtClean="0"/>
              <a:t>Or define own sets</a:t>
            </a:r>
          </a:p>
          <a:p>
            <a:r>
              <a:rPr lang="en-US" sz="2400" dirty="0" smtClean="0"/>
              <a:t>Why?</a:t>
            </a:r>
          </a:p>
          <a:p>
            <a:pPr lvl="1"/>
            <a:r>
              <a:rPr lang="en-US" sz="2000" dirty="0" smtClean="0"/>
              <a:t>A common valueSet improves recording consistency </a:t>
            </a:r>
          </a:p>
          <a:p>
            <a:pPr lvl="1"/>
            <a:r>
              <a:rPr lang="en-US" sz="2000" dirty="0" smtClean="0"/>
              <a:t>Improves user experience (pick lists)</a:t>
            </a:r>
          </a:p>
          <a:p>
            <a:r>
              <a:rPr lang="en-US" sz="2400" dirty="0" smtClean="0"/>
              <a:t>Examples in New Zealand</a:t>
            </a:r>
          </a:p>
          <a:p>
            <a:pPr lvl="1"/>
            <a:r>
              <a:rPr lang="en-US" sz="2000" dirty="0" smtClean="0"/>
              <a:t>ED diagnoses (derived from SNOMED)</a:t>
            </a:r>
          </a:p>
          <a:p>
            <a:pPr lvl="1"/>
            <a:r>
              <a:rPr lang="en-US" sz="2000" dirty="0" smtClean="0"/>
              <a:t>NZ POCS (Pathology Observation Code Set) (derived from LOINC)</a:t>
            </a:r>
          </a:p>
          <a:p>
            <a:pPr lvl="1"/>
            <a:r>
              <a:rPr lang="en-US" sz="2000" dirty="0" smtClean="0"/>
              <a:t>List of NZ </a:t>
            </a:r>
            <a:r>
              <a:rPr lang="en-US" sz="2000" dirty="0" err="1" smtClean="0"/>
              <a:t>Iwi</a:t>
            </a:r>
            <a:r>
              <a:rPr lang="en-US" sz="2000" dirty="0" smtClean="0"/>
              <a:t> (defined in ValueSet)</a:t>
            </a:r>
          </a:p>
          <a:p>
            <a:endParaRPr lang="en-US" sz="2400" dirty="0"/>
          </a:p>
        </p:txBody>
      </p:sp>
    </p:spTree>
    <p:extLst>
      <p:ext uri="{BB962C8B-B14F-4D97-AF65-F5344CB8AC3E}">
        <p14:creationId xmlns="" xmlns:p14="http://schemas.microsoft.com/office/powerpoint/2010/main" val="3573287463"/>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ValueSet for </a:t>
            </a:r>
            <a:r>
              <a:rPr lang="en-US" dirty="0" err="1" smtClean="0"/>
              <a:t>condition.code</a:t>
            </a:r>
            <a:endParaRPr lang="en-US" dirty="0"/>
          </a:p>
        </p:txBody>
      </p:sp>
      <p:sp>
        <p:nvSpPr>
          <p:cNvPr id="4" name="Rectangle 3"/>
          <p:cNvSpPr/>
          <p:nvPr/>
        </p:nvSpPr>
        <p:spPr>
          <a:xfrm>
            <a:off x="539552" y="2081748"/>
            <a:ext cx="3888432" cy="3939540"/>
          </a:xfrm>
          <a:prstGeom prst="rect">
            <a:avLst/>
          </a:prstGeom>
        </p:spPr>
        <p:txBody>
          <a:bodyPr wrap="square">
            <a:spAutoFit/>
          </a:bodyPr>
          <a:lstStyle/>
          <a:p>
            <a:r>
              <a:rPr lang="en-US" sz="1000" b="1" dirty="0">
                <a:solidFill>
                  <a:srgbClr val="636360"/>
                </a:solidFill>
              </a:rPr>
              <a:t>{</a:t>
            </a:r>
          </a:p>
          <a:p>
            <a:r>
              <a:rPr lang="en-US" sz="1000" b="1" dirty="0">
                <a:solidFill>
                  <a:srgbClr val="636360"/>
                </a:solidFill>
              </a:rPr>
              <a:t>  "</a:t>
            </a:r>
            <a:r>
              <a:rPr lang="en-US" sz="1000" b="1" dirty="0" err="1">
                <a:solidFill>
                  <a:srgbClr val="636360"/>
                </a:solidFill>
              </a:rPr>
              <a:t>resourceType</a:t>
            </a:r>
            <a:r>
              <a:rPr lang="en-US" sz="1000" b="1" dirty="0">
                <a:solidFill>
                  <a:srgbClr val="636360"/>
                </a:solidFill>
              </a:rPr>
              <a:t>": "ValueSet",</a:t>
            </a:r>
          </a:p>
          <a:p>
            <a:r>
              <a:rPr lang="en-US" sz="1000" b="1" dirty="0">
                <a:solidFill>
                  <a:srgbClr val="636360"/>
                </a:solidFill>
              </a:rPr>
              <a:t>  "id": "</a:t>
            </a:r>
            <a:r>
              <a:rPr lang="en-US" sz="1000" b="1" dirty="0" err="1">
                <a:solidFill>
                  <a:srgbClr val="636360"/>
                </a:solidFill>
              </a:rPr>
              <a:t>valueset</a:t>
            </a:r>
            <a:r>
              <a:rPr lang="en-US" sz="1000" b="1" dirty="0">
                <a:solidFill>
                  <a:srgbClr val="636360"/>
                </a:solidFill>
              </a:rPr>
              <a:t>-condition-code",</a:t>
            </a:r>
          </a:p>
          <a:p>
            <a:r>
              <a:rPr lang="en-US" sz="1000" b="1" dirty="0">
                <a:solidFill>
                  <a:srgbClr val="636360"/>
                </a:solidFill>
              </a:rPr>
              <a:t>  "meta": {</a:t>
            </a:r>
          </a:p>
          <a:p>
            <a:r>
              <a:rPr lang="en-US" sz="1000" b="1" dirty="0">
                <a:solidFill>
                  <a:srgbClr val="636360"/>
                </a:solidFill>
              </a:rPr>
              <a:t>    "</a:t>
            </a:r>
            <a:r>
              <a:rPr lang="en-US" sz="1000" b="1" dirty="0" err="1">
                <a:solidFill>
                  <a:srgbClr val="636360"/>
                </a:solidFill>
              </a:rPr>
              <a:t>versionId</a:t>
            </a:r>
            <a:r>
              <a:rPr lang="en-US" sz="1000" b="1" dirty="0">
                <a:solidFill>
                  <a:srgbClr val="636360"/>
                </a:solidFill>
              </a:rPr>
              <a:t>": "1",</a:t>
            </a:r>
          </a:p>
          <a:p>
            <a:r>
              <a:rPr lang="en-US" sz="1000" b="1" dirty="0">
                <a:solidFill>
                  <a:srgbClr val="636360"/>
                </a:solidFill>
              </a:rPr>
              <a:t>    "</a:t>
            </a:r>
            <a:r>
              <a:rPr lang="en-US" sz="1000" b="1" dirty="0" err="1">
                <a:solidFill>
                  <a:srgbClr val="636360"/>
                </a:solidFill>
              </a:rPr>
              <a:t>lastUpdated</a:t>
            </a:r>
            <a:r>
              <a:rPr lang="en-US" sz="1000" b="1" dirty="0">
                <a:solidFill>
                  <a:srgbClr val="636360"/>
                </a:solidFill>
              </a:rPr>
              <a:t>": "2015-05-08T16:18:23Z",</a:t>
            </a:r>
          </a:p>
          <a:p>
            <a:r>
              <a:rPr lang="en-US" sz="1000" b="1" dirty="0" smtClean="0">
                <a:solidFill>
                  <a:srgbClr val="636360"/>
                </a:solidFill>
              </a:rPr>
              <a:t>   }</a:t>
            </a:r>
            <a:r>
              <a:rPr lang="en-US" sz="1000" b="1" dirty="0">
                <a:solidFill>
                  <a:srgbClr val="636360"/>
                </a:solidFill>
              </a:rPr>
              <a:t>,</a:t>
            </a:r>
          </a:p>
          <a:p>
            <a:r>
              <a:rPr lang="en-US" sz="1000" b="1" dirty="0">
                <a:solidFill>
                  <a:srgbClr val="636360"/>
                </a:solidFill>
              </a:rPr>
              <a:t>  "text": {</a:t>
            </a:r>
          </a:p>
          <a:p>
            <a:r>
              <a:rPr lang="en-US" sz="1000" b="1" dirty="0">
                <a:solidFill>
                  <a:srgbClr val="636360"/>
                </a:solidFill>
              </a:rPr>
              <a:t>    "status": "generated",</a:t>
            </a:r>
          </a:p>
          <a:p>
            <a:r>
              <a:rPr lang="en-US" sz="1000" b="1" dirty="0">
                <a:solidFill>
                  <a:srgbClr val="636360"/>
                </a:solidFill>
              </a:rPr>
              <a:t>    "div": </a:t>
            </a:r>
            <a:r>
              <a:rPr lang="en-US" sz="1000" b="1" dirty="0" smtClean="0">
                <a:solidFill>
                  <a:srgbClr val="636360"/>
                </a:solidFill>
              </a:rPr>
              <a:t>”</a:t>
            </a:r>
            <a:r>
              <a:rPr lang="en-US" sz="1000" b="1" dirty="0" err="1" smtClean="0">
                <a:solidFill>
                  <a:srgbClr val="636360"/>
                </a:solidFill>
              </a:rPr>
              <a:t>Condition.code</a:t>
            </a:r>
            <a:r>
              <a:rPr lang="en-US" sz="1000" b="1" dirty="0" smtClean="0">
                <a:solidFill>
                  <a:srgbClr val="636360"/>
                </a:solidFill>
              </a:rPr>
              <a:t> sample ValueSet"</a:t>
            </a:r>
            <a:endParaRPr lang="en-US" sz="1000" b="1" dirty="0">
              <a:solidFill>
                <a:srgbClr val="636360"/>
              </a:solidFill>
            </a:endParaRPr>
          </a:p>
          <a:p>
            <a:r>
              <a:rPr lang="en-US" sz="1000" b="1" dirty="0">
                <a:solidFill>
                  <a:srgbClr val="636360"/>
                </a:solidFill>
              </a:rPr>
              <a:t>  },</a:t>
            </a:r>
          </a:p>
          <a:p>
            <a:r>
              <a:rPr lang="en-US" sz="1000" b="1" dirty="0" smtClean="0">
                <a:solidFill>
                  <a:srgbClr val="636360"/>
                </a:solidFill>
              </a:rPr>
              <a:t>"</a:t>
            </a:r>
            <a:r>
              <a:rPr lang="en-US" sz="1000" b="1" dirty="0" err="1">
                <a:solidFill>
                  <a:srgbClr val="636360"/>
                </a:solidFill>
              </a:rPr>
              <a:t>url</a:t>
            </a:r>
            <a:r>
              <a:rPr lang="en-US" sz="1000" b="1" dirty="0">
                <a:solidFill>
                  <a:srgbClr val="636360"/>
                </a:solidFill>
              </a:rPr>
              <a:t>": "http://hl7.org/</a:t>
            </a:r>
            <a:r>
              <a:rPr lang="en-US" sz="1000" b="1" dirty="0" err="1">
                <a:solidFill>
                  <a:srgbClr val="636360"/>
                </a:solidFill>
              </a:rPr>
              <a:t>fhir</a:t>
            </a:r>
            <a:r>
              <a:rPr lang="en-US" sz="1000" b="1" dirty="0">
                <a:solidFill>
                  <a:srgbClr val="636360"/>
                </a:solidFill>
              </a:rPr>
              <a:t>/</a:t>
            </a:r>
            <a:r>
              <a:rPr lang="en-US" sz="1000" b="1" dirty="0" err="1">
                <a:solidFill>
                  <a:srgbClr val="636360"/>
                </a:solidFill>
              </a:rPr>
              <a:t>vs</a:t>
            </a:r>
            <a:r>
              <a:rPr lang="en-US" sz="1000" b="1" dirty="0">
                <a:solidFill>
                  <a:srgbClr val="636360"/>
                </a:solidFill>
              </a:rPr>
              <a:t>/condition-code",</a:t>
            </a:r>
          </a:p>
          <a:p>
            <a:r>
              <a:rPr lang="en-US" sz="1000" b="1" dirty="0">
                <a:solidFill>
                  <a:srgbClr val="636360"/>
                </a:solidFill>
              </a:rPr>
              <a:t>  "version": "0.5.0",</a:t>
            </a:r>
          </a:p>
          <a:p>
            <a:r>
              <a:rPr lang="en-US" sz="1000" b="1" dirty="0">
                <a:solidFill>
                  <a:srgbClr val="636360"/>
                </a:solidFill>
              </a:rPr>
              <a:t>  "name": "Condition/Problem/Diagnosis Codes",</a:t>
            </a:r>
          </a:p>
          <a:p>
            <a:r>
              <a:rPr lang="en-US" sz="1000" b="1" dirty="0">
                <a:solidFill>
                  <a:srgbClr val="636360"/>
                </a:solidFill>
              </a:rPr>
              <a:t>  "publisher": "FHIR Project team",</a:t>
            </a:r>
          </a:p>
          <a:p>
            <a:r>
              <a:rPr lang="en-US" sz="1000" b="1" dirty="0">
                <a:solidFill>
                  <a:srgbClr val="636360"/>
                </a:solidFill>
              </a:rPr>
              <a:t>  "contact": [</a:t>
            </a:r>
          </a:p>
          <a:p>
            <a:r>
              <a:rPr lang="en-US" sz="1000" b="1" dirty="0">
                <a:solidFill>
                  <a:srgbClr val="636360"/>
                </a:solidFill>
              </a:rPr>
              <a:t>    {</a:t>
            </a:r>
          </a:p>
          <a:p>
            <a:r>
              <a:rPr lang="en-US" sz="1000" b="1" dirty="0">
                <a:solidFill>
                  <a:srgbClr val="636360"/>
                </a:solidFill>
              </a:rPr>
              <a:t>      "telecom": [</a:t>
            </a:r>
          </a:p>
          <a:p>
            <a:r>
              <a:rPr lang="en-US" sz="1000" b="1" dirty="0">
                <a:solidFill>
                  <a:srgbClr val="636360"/>
                </a:solidFill>
              </a:rPr>
              <a:t>        {</a:t>
            </a:r>
          </a:p>
          <a:p>
            <a:r>
              <a:rPr lang="en-US" sz="1000" b="1" dirty="0">
                <a:solidFill>
                  <a:srgbClr val="636360"/>
                </a:solidFill>
              </a:rPr>
              <a:t>          "system": "</a:t>
            </a:r>
            <a:r>
              <a:rPr lang="en-US" sz="1000" b="1" dirty="0" err="1">
                <a:solidFill>
                  <a:srgbClr val="636360"/>
                </a:solidFill>
              </a:rPr>
              <a:t>url</a:t>
            </a:r>
            <a:r>
              <a:rPr lang="en-US" sz="1000" b="1" dirty="0">
                <a:solidFill>
                  <a:srgbClr val="636360"/>
                </a:solidFill>
              </a:rPr>
              <a:t>",</a:t>
            </a:r>
          </a:p>
          <a:p>
            <a:r>
              <a:rPr lang="en-US" sz="1000" b="1" dirty="0">
                <a:solidFill>
                  <a:srgbClr val="636360"/>
                </a:solidFill>
              </a:rPr>
              <a:t>          "value": "http://hl7.org/</a:t>
            </a:r>
            <a:r>
              <a:rPr lang="en-US" sz="1000" b="1" dirty="0" err="1">
                <a:solidFill>
                  <a:srgbClr val="636360"/>
                </a:solidFill>
              </a:rPr>
              <a:t>fhir</a:t>
            </a:r>
            <a:r>
              <a:rPr lang="en-US" sz="1000" b="1" dirty="0">
                <a:solidFill>
                  <a:srgbClr val="636360"/>
                </a:solidFill>
              </a:rPr>
              <a:t>"</a:t>
            </a:r>
          </a:p>
          <a:p>
            <a:r>
              <a:rPr lang="en-US" sz="1000" b="1" dirty="0">
                <a:solidFill>
                  <a:srgbClr val="636360"/>
                </a:solidFill>
              </a:rPr>
              <a:t>        }</a:t>
            </a:r>
          </a:p>
          <a:p>
            <a:r>
              <a:rPr lang="en-US" sz="1000" b="1" dirty="0">
                <a:solidFill>
                  <a:srgbClr val="636360"/>
                </a:solidFill>
              </a:rPr>
              <a:t>      ]</a:t>
            </a:r>
          </a:p>
          <a:p>
            <a:r>
              <a:rPr lang="en-US" sz="1000" b="1" dirty="0">
                <a:solidFill>
                  <a:srgbClr val="636360"/>
                </a:solidFill>
              </a:rPr>
              <a:t>    }</a:t>
            </a:r>
          </a:p>
          <a:p>
            <a:r>
              <a:rPr lang="en-US" sz="1000" b="1" dirty="0">
                <a:solidFill>
                  <a:srgbClr val="636360"/>
                </a:solidFill>
              </a:rPr>
              <a:t>  ]</a:t>
            </a:r>
            <a:r>
              <a:rPr lang="en-US" sz="1000" b="1" dirty="0" smtClean="0">
                <a:solidFill>
                  <a:srgbClr val="636360"/>
                </a:solidFill>
              </a:rPr>
              <a:t>,</a:t>
            </a:r>
            <a:endParaRPr lang="en-US" sz="1000" b="1" dirty="0">
              <a:solidFill>
                <a:srgbClr val="636360"/>
              </a:solidFill>
            </a:endParaRPr>
          </a:p>
        </p:txBody>
      </p:sp>
      <p:sp>
        <p:nvSpPr>
          <p:cNvPr id="5" name="Rectangle 4"/>
          <p:cNvSpPr/>
          <p:nvPr/>
        </p:nvSpPr>
        <p:spPr>
          <a:xfrm>
            <a:off x="5004048" y="2062003"/>
            <a:ext cx="3240360" cy="4247317"/>
          </a:xfrm>
          <a:prstGeom prst="rect">
            <a:avLst/>
          </a:prstGeom>
        </p:spPr>
        <p:txBody>
          <a:bodyPr wrap="square">
            <a:spAutoFit/>
          </a:bodyPr>
          <a:lstStyle/>
          <a:p>
            <a:r>
              <a:rPr lang="en-US" sz="1000" b="1" dirty="0" smtClean="0">
                <a:solidFill>
                  <a:srgbClr val="636360"/>
                </a:solidFill>
              </a:rPr>
              <a:t>"</a:t>
            </a:r>
            <a:r>
              <a:rPr lang="en-US" sz="1000" b="1" dirty="0">
                <a:solidFill>
                  <a:srgbClr val="636360"/>
                </a:solidFill>
              </a:rPr>
              <a:t>description": "Example value set for Condition/Problem/Diagnosis codes",</a:t>
            </a:r>
          </a:p>
          <a:p>
            <a:r>
              <a:rPr lang="en-US" sz="1000" b="1" dirty="0">
                <a:solidFill>
                  <a:srgbClr val="636360"/>
                </a:solidFill>
              </a:rPr>
              <a:t>  "copyright": "This value set includes content from SNOMED CT, which is copyright © 2002+ International Health Terminology Standards Development </a:t>
            </a:r>
            <a:r>
              <a:rPr lang="en-US" sz="1000" b="1" dirty="0" err="1">
                <a:solidFill>
                  <a:srgbClr val="636360"/>
                </a:solidFill>
              </a:rPr>
              <a:t>Organisation</a:t>
            </a:r>
            <a:r>
              <a:rPr lang="en-US" sz="1000" b="1" dirty="0">
                <a:solidFill>
                  <a:srgbClr val="636360"/>
                </a:solidFill>
              </a:rPr>
              <a:t> (IHTSDO), and distributed by agreement between IHTSDO and HL7. Implementer use of SNOMED CT is not covered by this agreement",</a:t>
            </a:r>
          </a:p>
          <a:p>
            <a:r>
              <a:rPr lang="en-US" sz="1000" b="1" dirty="0">
                <a:solidFill>
                  <a:srgbClr val="636360"/>
                </a:solidFill>
              </a:rPr>
              <a:t>  "status": "draft",</a:t>
            </a:r>
          </a:p>
          <a:p>
            <a:r>
              <a:rPr lang="en-US" sz="1000" b="1" dirty="0">
                <a:solidFill>
                  <a:srgbClr val="636360"/>
                </a:solidFill>
              </a:rPr>
              <a:t>  "experimental": true,</a:t>
            </a:r>
          </a:p>
          <a:p>
            <a:r>
              <a:rPr lang="en-US" sz="1000" b="1" dirty="0">
                <a:solidFill>
                  <a:srgbClr val="636360"/>
                </a:solidFill>
              </a:rPr>
              <a:t>  "compose": {</a:t>
            </a:r>
          </a:p>
          <a:p>
            <a:r>
              <a:rPr lang="en-US" sz="1000" b="1" dirty="0">
                <a:solidFill>
                  <a:srgbClr val="636360"/>
                </a:solidFill>
              </a:rPr>
              <a:t>    "include": [</a:t>
            </a:r>
          </a:p>
          <a:p>
            <a:r>
              <a:rPr lang="en-US" sz="1000" b="1" dirty="0">
                <a:solidFill>
                  <a:srgbClr val="636360"/>
                </a:solidFill>
              </a:rPr>
              <a:t>      {</a:t>
            </a:r>
          </a:p>
          <a:p>
            <a:r>
              <a:rPr lang="en-US" sz="1000" b="1" dirty="0">
                <a:solidFill>
                  <a:srgbClr val="636360"/>
                </a:solidFill>
              </a:rPr>
              <a:t>        "system": "http://</a:t>
            </a:r>
            <a:r>
              <a:rPr lang="en-US" sz="1000" b="1" dirty="0" err="1">
                <a:solidFill>
                  <a:srgbClr val="636360"/>
                </a:solidFill>
              </a:rPr>
              <a:t>snomed.info</a:t>
            </a:r>
            <a:r>
              <a:rPr lang="en-US" sz="1000" b="1" dirty="0">
                <a:solidFill>
                  <a:srgbClr val="636360"/>
                </a:solidFill>
              </a:rPr>
              <a:t>/</a:t>
            </a:r>
            <a:r>
              <a:rPr lang="en-US" sz="1000" b="1" dirty="0" err="1">
                <a:solidFill>
                  <a:srgbClr val="636360"/>
                </a:solidFill>
              </a:rPr>
              <a:t>sct</a:t>
            </a:r>
            <a:r>
              <a:rPr lang="en-US" sz="1000" b="1" dirty="0">
                <a:solidFill>
                  <a:srgbClr val="636360"/>
                </a:solidFill>
              </a:rPr>
              <a:t>",</a:t>
            </a:r>
          </a:p>
          <a:p>
            <a:r>
              <a:rPr lang="en-US" sz="1000" b="1" dirty="0">
                <a:solidFill>
                  <a:srgbClr val="636360"/>
                </a:solidFill>
              </a:rPr>
              <a:t>        "filter": [</a:t>
            </a:r>
          </a:p>
          <a:p>
            <a:r>
              <a:rPr lang="en-US" sz="1000" b="1" dirty="0">
                <a:solidFill>
                  <a:srgbClr val="636360"/>
                </a:solidFill>
              </a:rPr>
              <a:t>          {</a:t>
            </a:r>
          </a:p>
          <a:p>
            <a:r>
              <a:rPr lang="en-US" sz="1000" b="1" dirty="0">
                <a:solidFill>
                  <a:srgbClr val="636360"/>
                </a:solidFill>
              </a:rPr>
              <a:t>            "property": "concept",</a:t>
            </a:r>
          </a:p>
          <a:p>
            <a:r>
              <a:rPr lang="en-US" sz="1000" b="1" dirty="0" smtClean="0">
                <a:solidFill>
                  <a:srgbClr val="636360"/>
                </a:solidFill>
              </a:rPr>
              <a:t>	"</a:t>
            </a:r>
            <a:r>
              <a:rPr lang="en-US" sz="1000" b="1" dirty="0">
                <a:solidFill>
                  <a:srgbClr val="636360"/>
                </a:solidFill>
              </a:rPr>
              <a:t>op": "is-a",</a:t>
            </a:r>
          </a:p>
          <a:p>
            <a:r>
              <a:rPr lang="en-US" sz="1000" b="1" dirty="0">
                <a:solidFill>
                  <a:srgbClr val="636360"/>
                </a:solidFill>
              </a:rPr>
              <a:t>            "value": "404684003"</a:t>
            </a:r>
          </a:p>
          <a:p>
            <a:r>
              <a:rPr lang="en-US" sz="1000" b="1" dirty="0">
                <a:solidFill>
                  <a:srgbClr val="636360"/>
                </a:solidFill>
              </a:rPr>
              <a:t>          }</a:t>
            </a:r>
          </a:p>
          <a:p>
            <a:r>
              <a:rPr lang="en-US" sz="1000" b="1" dirty="0">
                <a:solidFill>
                  <a:srgbClr val="636360"/>
                </a:solidFill>
              </a:rPr>
              <a:t>        ]</a:t>
            </a:r>
          </a:p>
          <a:p>
            <a:r>
              <a:rPr lang="en-US" sz="1000" b="1" dirty="0">
                <a:solidFill>
                  <a:srgbClr val="636360"/>
                </a:solidFill>
              </a:rPr>
              <a:t>      }</a:t>
            </a:r>
          </a:p>
          <a:p>
            <a:r>
              <a:rPr lang="en-US" sz="1000" b="1" dirty="0">
                <a:solidFill>
                  <a:srgbClr val="636360"/>
                </a:solidFill>
              </a:rPr>
              <a:t>    ]</a:t>
            </a:r>
          </a:p>
          <a:p>
            <a:r>
              <a:rPr lang="en-US" sz="1000" b="1" dirty="0">
                <a:solidFill>
                  <a:srgbClr val="636360"/>
                </a:solidFill>
              </a:rPr>
              <a:t>  }</a:t>
            </a:r>
          </a:p>
          <a:p>
            <a:r>
              <a:rPr lang="en-US" sz="1000" b="1" dirty="0">
                <a:solidFill>
                  <a:srgbClr val="636360"/>
                </a:solidFill>
              </a:rPr>
              <a:t>}</a:t>
            </a:r>
          </a:p>
        </p:txBody>
      </p:sp>
    </p:spTree>
    <p:extLst>
      <p:ext uri="{BB962C8B-B14F-4D97-AF65-F5344CB8AC3E}">
        <p14:creationId xmlns="" xmlns:p14="http://schemas.microsoft.com/office/powerpoint/2010/main" val="3371156879"/>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Server</a:t>
            </a:r>
            <a:endParaRPr lang="en-US" dirty="0"/>
          </a:p>
        </p:txBody>
      </p:sp>
      <p:sp>
        <p:nvSpPr>
          <p:cNvPr id="3" name="Content Placeholder 2"/>
          <p:cNvSpPr>
            <a:spLocks noGrp="1"/>
          </p:cNvSpPr>
          <p:nvPr>
            <p:ph idx="1"/>
          </p:nvPr>
        </p:nvSpPr>
        <p:spPr>
          <a:xfrm>
            <a:off x="457200" y="1700808"/>
            <a:ext cx="8229600" cy="3960440"/>
          </a:xfrm>
        </p:spPr>
        <p:txBody>
          <a:bodyPr>
            <a:normAutofit/>
          </a:bodyPr>
          <a:lstStyle/>
          <a:p>
            <a:r>
              <a:rPr lang="en-US" dirty="0" smtClean="0"/>
              <a:t>Provides ‘services’ for consumers to access terminology</a:t>
            </a:r>
          </a:p>
          <a:p>
            <a:pPr lvl="1"/>
            <a:r>
              <a:rPr lang="en-US" dirty="0" smtClean="0"/>
              <a:t>Hide the complex stuff from a consumer</a:t>
            </a:r>
          </a:p>
          <a:p>
            <a:r>
              <a:rPr lang="en-US" dirty="0" smtClean="0"/>
              <a:t>Uses Operations framework</a:t>
            </a:r>
          </a:p>
          <a:p>
            <a:pPr lvl="1"/>
            <a:r>
              <a:rPr lang="en-US" dirty="0" smtClean="0"/>
              <a:t>Get definition for a concept</a:t>
            </a:r>
          </a:p>
          <a:p>
            <a:pPr lvl="1"/>
            <a:r>
              <a:rPr lang="en-US" dirty="0" smtClean="0"/>
              <a:t>Find a concept</a:t>
            </a:r>
          </a:p>
          <a:p>
            <a:pPr lvl="2"/>
            <a:r>
              <a:rPr lang="en-US" dirty="0" smtClean="0"/>
              <a:t>Within a ValueSet</a:t>
            </a:r>
          </a:p>
          <a:p>
            <a:pPr marL="0" indent="0">
              <a:buNone/>
            </a:pPr>
            <a:endParaRPr lang="en-US" dirty="0" smtClean="0"/>
          </a:p>
        </p:txBody>
      </p:sp>
      <p:sp>
        <p:nvSpPr>
          <p:cNvPr id="4" name="TextBox 3"/>
          <p:cNvSpPr txBox="1"/>
          <p:nvPr/>
        </p:nvSpPr>
        <p:spPr>
          <a:xfrm>
            <a:off x="2771800" y="5805264"/>
            <a:ext cx="6014963" cy="400110"/>
          </a:xfrm>
          <a:prstGeom prst="rect">
            <a:avLst/>
          </a:prstGeom>
          <a:noFill/>
        </p:spPr>
        <p:txBody>
          <a:bodyPr wrap="none" rtlCol="0">
            <a:spAutoFit/>
          </a:bodyPr>
          <a:lstStyle/>
          <a:p>
            <a:r>
              <a:rPr lang="en-US" sz="2000" dirty="0">
                <a:solidFill>
                  <a:schemeClr val="tx1"/>
                </a:solidFill>
              </a:rPr>
              <a:t>http://hl7.org/</a:t>
            </a:r>
            <a:r>
              <a:rPr lang="en-US" sz="2000" dirty="0" err="1">
                <a:solidFill>
                  <a:schemeClr val="tx1"/>
                </a:solidFill>
              </a:rPr>
              <a:t>fhir</a:t>
            </a:r>
            <a:r>
              <a:rPr lang="en-US" sz="2000" dirty="0">
                <a:solidFill>
                  <a:schemeClr val="tx1"/>
                </a:solidFill>
              </a:rPr>
              <a:t>/2015May/terminology-</a:t>
            </a:r>
            <a:r>
              <a:rPr lang="en-US" sz="2000" dirty="0" err="1">
                <a:solidFill>
                  <a:schemeClr val="tx1"/>
                </a:solidFill>
              </a:rPr>
              <a:t>service.html</a:t>
            </a:r>
            <a:endParaRPr lang="en-US" sz="2000" dirty="0">
              <a:solidFill>
                <a:schemeClr val="tx1"/>
              </a:solidFill>
            </a:endParaRPr>
          </a:p>
        </p:txBody>
      </p:sp>
      <p:pic>
        <p:nvPicPr>
          <p:cNvPr id="5" name="Picture 4"/>
          <p:cNvPicPr>
            <a:picLocks noChangeAspect="1"/>
          </p:cNvPicPr>
          <p:nvPr/>
        </p:nvPicPr>
        <p:blipFill>
          <a:blip r:embed="rId3" cstate="print"/>
          <a:stretch>
            <a:fillRect/>
          </a:stretch>
        </p:blipFill>
        <p:spPr>
          <a:xfrm>
            <a:off x="7236296" y="2332608"/>
            <a:ext cx="936104" cy="1442935"/>
          </a:xfrm>
          <a:prstGeom prst="rect">
            <a:avLst/>
          </a:prstGeom>
        </p:spPr>
      </p:pic>
      <p:pic>
        <p:nvPicPr>
          <p:cNvPr id="6" name="Picture 5"/>
          <p:cNvPicPr>
            <a:picLocks noChangeAspect="1"/>
          </p:cNvPicPr>
          <p:nvPr/>
        </p:nvPicPr>
        <p:blipFill>
          <a:blip r:embed="rId4" cstate="print"/>
          <a:stretch>
            <a:fillRect/>
          </a:stretch>
        </p:blipFill>
        <p:spPr>
          <a:xfrm>
            <a:off x="7884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4582823" y="4420840"/>
            <a:ext cx="878767" cy="1320552"/>
          </a:xfrm>
          <a:prstGeom prst="rect">
            <a:avLst/>
          </a:prstGeom>
        </p:spPr>
      </p:pic>
      <p:cxnSp>
        <p:nvCxnSpPr>
          <p:cNvPr id="8" name="Straight Arrow Connector 7"/>
          <p:cNvCxnSpPr/>
          <p:nvPr/>
        </p:nvCxnSpPr>
        <p:spPr>
          <a:xfrm flipV="1">
            <a:off x="5734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6094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smtClean="0"/>
              <a:t>Find Terms</a:t>
            </a:r>
          </a:p>
          <a:p>
            <a:r>
              <a:rPr lang="en-US" b="0" dirty="0" smtClean="0"/>
              <a:t>Get Term Definition</a:t>
            </a:r>
          </a:p>
        </p:txBody>
      </p:sp>
      <p:pic>
        <p:nvPicPr>
          <p:cNvPr id="10" name="Picture 9"/>
          <p:cNvPicPr>
            <a:picLocks noChangeAspect="1"/>
          </p:cNvPicPr>
          <p:nvPr/>
        </p:nvPicPr>
        <p:blipFill>
          <a:blip r:embed="rId6" cstate="print"/>
          <a:stretch>
            <a:fillRect/>
          </a:stretch>
        </p:blipFill>
        <p:spPr>
          <a:xfrm>
            <a:off x="8111215" y="5140920"/>
            <a:ext cx="998331" cy="664344"/>
          </a:xfrm>
          <a:prstGeom prst="rect">
            <a:avLst/>
          </a:prstGeom>
        </p:spPr>
      </p:pic>
      <p:cxnSp>
        <p:nvCxnSpPr>
          <p:cNvPr id="11" name="Straight Arrow Connector 10"/>
          <p:cNvCxnSpPr/>
          <p:nvPr/>
        </p:nvCxnSpPr>
        <p:spPr>
          <a:xfrm>
            <a:off x="7751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46418354"/>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66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Using a Terminology Server</a:t>
            </a:r>
            <a:endParaRPr lang="en-US" dirty="0"/>
          </a:p>
        </p:txBody>
      </p:sp>
      <p:sp>
        <p:nvSpPr>
          <p:cNvPr id="3" name="Content Placeholder 2"/>
          <p:cNvSpPr>
            <a:spLocks noGrp="1"/>
          </p:cNvSpPr>
          <p:nvPr>
            <p:ph idx="1"/>
          </p:nvPr>
        </p:nvSpPr>
        <p:spPr/>
        <p:txBody>
          <a:bodyPr/>
          <a:lstStyle/>
          <a:p>
            <a:r>
              <a:rPr lang="en-US" dirty="0" smtClean="0"/>
              <a:t>clinFHIR</a:t>
            </a:r>
          </a:p>
          <a:p>
            <a:pPr lvl="1"/>
            <a:r>
              <a:rPr lang="en-US" dirty="0" smtClean="0"/>
              <a:t>Resource builder (Condition)</a:t>
            </a:r>
          </a:p>
          <a:p>
            <a:pPr lvl="1"/>
            <a:r>
              <a:rPr lang="en-US" dirty="0" err="1" smtClean="0"/>
              <a:t>Condition.code</a:t>
            </a:r>
            <a:endParaRPr lang="en-US" dirty="0" smtClean="0"/>
          </a:p>
          <a:p>
            <a:pPr lvl="2"/>
            <a:r>
              <a:rPr lang="en-US" dirty="0" smtClean="0"/>
              <a:t>Explore data set</a:t>
            </a:r>
          </a:p>
          <a:p>
            <a:pPr lvl="1"/>
            <a:r>
              <a:rPr lang="en-US" dirty="0" smtClean="0"/>
              <a:t>Direct REST query from filter</a:t>
            </a:r>
            <a:endParaRPr lang="en-US" dirty="0"/>
          </a:p>
        </p:txBody>
      </p:sp>
    </p:spTree>
    <p:extLst>
      <p:ext uri="{BB962C8B-B14F-4D97-AF65-F5344CB8AC3E}">
        <p14:creationId xmlns="" xmlns:p14="http://schemas.microsoft.com/office/powerpoint/2010/main" val="3500476192"/>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a:t>
            </a:r>
            <a:r>
              <a:rPr lang="en-US" dirty="0" err="1" smtClean="0"/>
              <a:t>miscellanous</a:t>
            </a:r>
            <a:r>
              <a:rPr lang="en-US" dirty="0" smtClean="0"/>
              <a:t> topics</a:t>
            </a:r>
            <a:endParaRPr lang="en-CA" dirty="0"/>
          </a:p>
        </p:txBody>
      </p:sp>
      <p:sp>
        <p:nvSpPr>
          <p:cNvPr id="5" name="Text Placeholder 4"/>
          <p:cNvSpPr>
            <a:spLocks noGrp="1"/>
          </p:cNvSpPr>
          <p:nvPr>
            <p:ph type="body" idx="1"/>
          </p:nvPr>
        </p:nvSpPr>
        <p:spPr/>
        <p:txBody>
          <a:bodyPr/>
          <a:lstStyle/>
          <a:p>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109</a:t>
            </a:fld>
            <a:endParaRPr lang="en-CA" dirty="0"/>
          </a:p>
        </p:txBody>
      </p:sp>
    </p:spTree>
    <p:extLst>
      <p:ext uri="{BB962C8B-B14F-4D97-AF65-F5344CB8AC3E}">
        <p14:creationId xmlns="" xmlns:p14="http://schemas.microsoft.com/office/powerpoint/2010/main" val="37755522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a:xfrm>
            <a:off x="1763688" y="1828800"/>
            <a:ext cx="7056784" cy="4480520"/>
          </a:xfrm>
        </p:spPr>
        <p:txBody>
          <a:bodyPr/>
          <a:lstStyle/>
          <a:p>
            <a:pPr>
              <a:buNone/>
            </a:pPr>
            <a:r>
              <a:rPr lang="en-US" dirty="0" smtClean="0"/>
              <a:t>– Fast (to design &amp; to implement)</a:t>
            </a:r>
          </a:p>
          <a:p>
            <a:pPr lvl="1"/>
            <a:r>
              <a:rPr lang="en-US" dirty="0" smtClean="0"/>
              <a:t>Relative – No technology can make integration as fast as we’d like</a:t>
            </a:r>
          </a:p>
          <a:p>
            <a:pPr>
              <a:buNone/>
            </a:pPr>
            <a:r>
              <a:rPr lang="en-US" dirty="0" smtClean="0"/>
              <a:t>– Health</a:t>
            </a:r>
          </a:p>
          <a:p>
            <a:pPr lvl="1"/>
            <a:r>
              <a:rPr lang="en-US" dirty="0" smtClean="0"/>
              <a:t>That’s why we’re here</a:t>
            </a:r>
          </a:p>
          <a:p>
            <a:pPr>
              <a:buNone/>
            </a:pPr>
            <a:r>
              <a:rPr lang="en-US" dirty="0" smtClean="0"/>
              <a:t>– Interoperable</a:t>
            </a:r>
          </a:p>
          <a:p>
            <a:pPr lvl="1"/>
            <a:r>
              <a:rPr lang="en-US" dirty="0" smtClean="0"/>
              <a:t>Ditto</a:t>
            </a:r>
          </a:p>
          <a:p>
            <a:pPr>
              <a:buNone/>
            </a:pPr>
            <a:r>
              <a:rPr lang="en-US" dirty="0" smtClean="0"/>
              <a:t>–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pic>
        <p:nvPicPr>
          <p:cNvPr id="20" name="Picture 19" descr="F.png"/>
          <p:cNvPicPr>
            <a:picLocks noChangeAspect="1"/>
          </p:cNvPicPr>
          <p:nvPr/>
        </p:nvPicPr>
        <p:blipFill>
          <a:blip r:embed="rId3" cstate="print"/>
          <a:stretch>
            <a:fillRect/>
          </a:stretch>
        </p:blipFill>
        <p:spPr>
          <a:xfrm>
            <a:off x="323528" y="1556792"/>
            <a:ext cx="901587" cy="965079"/>
          </a:xfrm>
          <a:prstGeom prst="rect">
            <a:avLst/>
          </a:prstGeom>
        </p:spPr>
      </p:pic>
      <p:pic>
        <p:nvPicPr>
          <p:cNvPr id="21" name="Picture 20" descr="H.png"/>
          <p:cNvPicPr>
            <a:picLocks noChangeAspect="1"/>
          </p:cNvPicPr>
          <p:nvPr/>
        </p:nvPicPr>
        <p:blipFill>
          <a:blip r:embed="rId4" cstate="print"/>
          <a:stretch>
            <a:fillRect/>
          </a:stretch>
        </p:blipFill>
        <p:spPr>
          <a:xfrm>
            <a:off x="323528" y="2924944"/>
            <a:ext cx="1231746" cy="965079"/>
          </a:xfrm>
          <a:prstGeom prst="rect">
            <a:avLst/>
          </a:prstGeom>
        </p:spPr>
      </p:pic>
      <p:pic>
        <p:nvPicPr>
          <p:cNvPr id="22" name="Picture 21" descr="I.png"/>
          <p:cNvPicPr>
            <a:picLocks noChangeAspect="1"/>
          </p:cNvPicPr>
          <p:nvPr/>
        </p:nvPicPr>
        <p:blipFill>
          <a:blip r:embed="rId5" cstate="print"/>
          <a:stretch>
            <a:fillRect/>
          </a:stretch>
        </p:blipFill>
        <p:spPr>
          <a:xfrm>
            <a:off x="323528" y="3933056"/>
            <a:ext cx="1346032" cy="965079"/>
          </a:xfrm>
          <a:prstGeom prst="rect">
            <a:avLst/>
          </a:prstGeom>
        </p:spPr>
      </p:pic>
      <p:pic>
        <p:nvPicPr>
          <p:cNvPr id="23" name="Picture 22" descr="R.png"/>
          <p:cNvPicPr>
            <a:picLocks noChangeAspect="1"/>
          </p:cNvPicPr>
          <p:nvPr/>
        </p:nvPicPr>
        <p:blipFill>
          <a:blip r:embed="rId6" cstate="print"/>
          <a:stretch>
            <a:fillRect/>
          </a:stretch>
        </p:blipFill>
        <p:spPr>
          <a:xfrm>
            <a:off x="251520" y="5013176"/>
            <a:ext cx="1625397" cy="965079"/>
          </a:xfrm>
          <a:prstGeom prst="rect">
            <a:avLst/>
          </a:prstGeom>
        </p:spPr>
      </p:pic>
    </p:spTree>
    <p:extLst>
      <p:ext uri="{BB962C8B-B14F-4D97-AF65-F5344CB8AC3E}">
        <p14:creationId xmlns=""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a:t>
            </a:r>
            <a:endParaRPr lang="en-US" dirty="0"/>
          </a:p>
        </p:txBody>
      </p:sp>
      <p:sp>
        <p:nvSpPr>
          <p:cNvPr id="3" name="Content Placeholder 2"/>
          <p:cNvSpPr>
            <a:spLocks noGrp="1"/>
          </p:cNvSpPr>
          <p:nvPr>
            <p:ph idx="1"/>
          </p:nvPr>
        </p:nvSpPr>
        <p:spPr/>
        <p:txBody>
          <a:bodyPr/>
          <a:lstStyle/>
          <a:p>
            <a:r>
              <a:rPr lang="en-US" sz="2400" dirty="0" smtClean="0"/>
              <a:t>Contain metadata about resources</a:t>
            </a:r>
          </a:p>
          <a:p>
            <a:pPr lvl="1"/>
            <a:r>
              <a:rPr lang="en-US" sz="2000" dirty="0" smtClean="0"/>
              <a:t>Beyond ID, version &amp; date</a:t>
            </a:r>
          </a:p>
          <a:p>
            <a:r>
              <a:rPr lang="en-US" sz="2400" dirty="0" smtClean="0"/>
              <a:t>Used for different purposes:</a:t>
            </a:r>
          </a:p>
          <a:p>
            <a:pPr lvl="1"/>
            <a:r>
              <a:rPr lang="en-US" sz="2000" dirty="0" smtClean="0"/>
              <a:t>Compliance to Profile </a:t>
            </a:r>
          </a:p>
          <a:p>
            <a:pPr lvl="1"/>
            <a:r>
              <a:rPr lang="en-US" sz="2000" dirty="0" smtClean="0"/>
              <a:t>Security – e.g. sensitivity of resource</a:t>
            </a:r>
          </a:p>
          <a:p>
            <a:pPr lvl="1"/>
            <a:r>
              <a:rPr lang="en-US" sz="2000" dirty="0" smtClean="0"/>
              <a:t>User defined</a:t>
            </a:r>
          </a:p>
          <a:p>
            <a:r>
              <a:rPr lang="en-US" sz="2400" dirty="0" smtClean="0"/>
              <a:t>Transported in different ways:</a:t>
            </a:r>
          </a:p>
          <a:p>
            <a:pPr lvl="1"/>
            <a:r>
              <a:rPr lang="en-US" sz="2000" dirty="0" smtClean="0"/>
              <a:t>REST – as an HTTP header</a:t>
            </a:r>
          </a:p>
          <a:p>
            <a:pPr lvl="1"/>
            <a:r>
              <a:rPr lang="en-US" sz="2000" dirty="0" smtClean="0"/>
              <a:t>In a bundle (document, message, transaction) - in the metadata  element of the resource or the bundle</a:t>
            </a:r>
            <a:endParaRPr lang="en-US" sz="2000" dirty="0"/>
          </a:p>
        </p:txBody>
      </p:sp>
    </p:spTree>
    <p:extLst>
      <p:ext uri="{BB962C8B-B14F-4D97-AF65-F5344CB8AC3E}">
        <p14:creationId xmlns="" xmlns:p14="http://schemas.microsoft.com/office/powerpoint/2010/main" val="488867408"/>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636360"/>
                </a:solidFill>
                <a:cs typeface="Courier New" pitchFamily="49" charset="0"/>
              </a:rPr>
              <a:t>Most recent version</a:t>
            </a:r>
          </a:p>
          <a:p>
            <a:pPr lvl="1"/>
            <a:r>
              <a:rPr lang="en-US" dirty="0" smtClean="0">
                <a:solidFill>
                  <a:srgbClr val="636360"/>
                </a:solidFill>
                <a:cs typeface="Courier New" pitchFamily="49" charset="0"/>
              </a:rPr>
              <a:t>http</a:t>
            </a:r>
            <a:r>
              <a:rPr lang="en-US" dirty="0">
                <a:solidFill>
                  <a:srgbClr val="636360"/>
                </a:solidFill>
                <a:cs typeface="Courier New" pitchFamily="49" charset="0"/>
              </a:rPr>
              <a:t>://server.org/fhir/Patient/</a:t>
            </a:r>
            <a:r>
              <a:rPr lang="en-US" dirty="0" smtClean="0">
                <a:solidFill>
                  <a:srgbClr val="636360"/>
                </a:solidFill>
                <a:cs typeface="Courier New" pitchFamily="49" charset="0"/>
              </a:rPr>
              <a:t>1</a:t>
            </a:r>
          </a:p>
          <a:p>
            <a:pPr lvl="1"/>
            <a:r>
              <a:rPr lang="en-US" dirty="0" smtClean="0">
                <a:solidFill>
                  <a:srgbClr val="636360"/>
                </a:solidFill>
                <a:cs typeface="Courier New" pitchFamily="49" charset="0"/>
              </a:rPr>
              <a:t>Returns single resource</a:t>
            </a:r>
          </a:p>
          <a:p>
            <a:r>
              <a:rPr lang="en-US" dirty="0" smtClean="0">
                <a:solidFill>
                  <a:srgbClr val="636360"/>
                </a:solidFill>
                <a:cs typeface="Courier New" pitchFamily="49" charset="0"/>
              </a:rPr>
              <a:t>All versions</a:t>
            </a:r>
          </a:p>
          <a:p>
            <a:pPr lvl="1"/>
            <a:r>
              <a:rPr lang="en-US" dirty="0">
                <a:solidFill>
                  <a:srgbClr val="636360"/>
                </a:solidFill>
                <a:cs typeface="Courier New" pitchFamily="49" charset="0"/>
              </a:rPr>
              <a:t>http://server.org/fhir/Patient/</a:t>
            </a:r>
            <a:r>
              <a:rPr lang="en-US" dirty="0" smtClean="0">
                <a:solidFill>
                  <a:srgbClr val="636360"/>
                </a:solidFill>
                <a:cs typeface="Courier New" pitchFamily="49" charset="0"/>
              </a:rPr>
              <a:t>1/_history</a:t>
            </a:r>
          </a:p>
          <a:p>
            <a:pPr lvl="1"/>
            <a:r>
              <a:rPr lang="en-US" dirty="0" smtClean="0">
                <a:solidFill>
                  <a:srgbClr val="636360"/>
                </a:solidFill>
                <a:cs typeface="Courier New" pitchFamily="49" charset="0"/>
              </a:rPr>
              <a:t>Returns bundle of versions</a:t>
            </a:r>
          </a:p>
          <a:p>
            <a:r>
              <a:rPr lang="en-US" dirty="0" smtClean="0">
                <a:solidFill>
                  <a:srgbClr val="636360"/>
                </a:solidFill>
                <a:cs typeface="Courier New" pitchFamily="49" charset="0"/>
              </a:rPr>
              <a:t>Specific version</a:t>
            </a:r>
          </a:p>
          <a:p>
            <a:pPr lvl="1"/>
            <a:r>
              <a:rPr lang="en-US" dirty="0">
                <a:solidFill>
                  <a:srgbClr val="636360"/>
                </a:solidFill>
                <a:cs typeface="Courier New" pitchFamily="49" charset="0"/>
              </a:rPr>
              <a:t>http://server.org/fhir/Patient/</a:t>
            </a:r>
            <a:r>
              <a:rPr lang="en-US" dirty="0" smtClean="0">
                <a:solidFill>
                  <a:srgbClr val="636360"/>
                </a:solidFill>
                <a:cs typeface="Courier New" pitchFamily="49" charset="0"/>
              </a:rPr>
              <a:t>1/_history/1</a:t>
            </a:r>
          </a:p>
          <a:p>
            <a:pPr lvl="1"/>
            <a:r>
              <a:rPr lang="en-US" dirty="0" smtClean="0">
                <a:solidFill>
                  <a:srgbClr val="636360"/>
                </a:solidFill>
                <a:cs typeface="Courier New" pitchFamily="49" charset="0"/>
              </a:rPr>
              <a:t>Returns single resource</a:t>
            </a:r>
          </a:p>
          <a:p>
            <a:endParaRPr lang="en-US" dirty="0">
              <a:solidFill>
                <a:srgbClr val="636360"/>
              </a:solidFill>
              <a:cs typeface="Courier New" pitchFamily="49" charset="0"/>
            </a:endParaRPr>
          </a:p>
          <a:p>
            <a:r>
              <a:rPr lang="en-US" dirty="0" smtClean="0">
                <a:solidFill>
                  <a:srgbClr val="636360"/>
                </a:solidFill>
                <a:cs typeface="Courier New" pitchFamily="49" charset="0"/>
              </a:rPr>
              <a:t>Version support is optional</a:t>
            </a:r>
          </a:p>
        </p:txBody>
      </p:sp>
    </p:spTree>
    <p:extLst>
      <p:ext uri="{BB962C8B-B14F-4D97-AF65-F5344CB8AC3E}">
        <p14:creationId xmlns="" xmlns:p14="http://schemas.microsoft.com/office/powerpoint/2010/main" val="2058904372"/>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36360"/>
                </a:solidFill>
              </a:rPr>
              <a:t>Version history – and revival</a:t>
            </a:r>
            <a:endParaRPr lang="en-US" dirty="0">
              <a:solidFill>
                <a:srgbClr val="636360"/>
              </a:solidFill>
            </a:endParaRPr>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636360"/>
                </a:solidFill>
              </a:rPr>
              <a:t>33, v13 </a:t>
            </a:r>
            <a:r>
              <a:rPr lang="en-US" sz="1100" dirty="0" smtClean="0">
                <a:solidFill>
                  <a:srgbClr val="636360"/>
                </a:solidFill>
              </a:rPr>
              <a:t>– 2012-12-05</a:t>
            </a:r>
            <a:endParaRPr kumimoji="0" lang="en-US" sz="1100" b="0" i="0" u="none" strike="noStrike" cap="none" normalizeH="0" baseline="0" dirty="0" smtClean="0">
              <a:ln>
                <a:noFill/>
              </a:ln>
              <a:solidFill>
                <a:srgbClr val="636360"/>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636360"/>
                </a:solidFill>
              </a:rPr>
              <a:t>33, v14 </a:t>
            </a:r>
            <a:r>
              <a:rPr lang="en-US" sz="1100" dirty="0" smtClean="0">
                <a:solidFill>
                  <a:srgbClr val="636360"/>
                </a:solidFill>
              </a:rPr>
              <a:t>– 2012-12-08</a:t>
            </a:r>
            <a:endParaRPr kumimoji="0" lang="en-US" sz="1100" b="0" i="0" u="none" strike="noStrike" cap="none" normalizeH="0" baseline="0" dirty="0" smtClean="0">
              <a:ln>
                <a:noFill/>
              </a:ln>
              <a:solidFill>
                <a:srgbClr val="636360"/>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solidFill>
                  <a:srgbClr val="636360"/>
                </a:solidFill>
                <a:latin typeface="Courier New" pitchFamily="49" charset="0"/>
                <a:cs typeface="Courier New" pitchFamily="49" charset="0"/>
              </a:rPr>
              <a:t>/server.org/</a:t>
            </a:r>
            <a:r>
              <a:rPr lang="en-US" sz="1100" dirty="0" err="1" smtClean="0">
                <a:solidFill>
                  <a:srgbClr val="636360"/>
                </a:solidFill>
                <a:latin typeface="Courier New" pitchFamily="49" charset="0"/>
                <a:cs typeface="Courier New" pitchFamily="49" charset="0"/>
              </a:rPr>
              <a:t>fhir</a:t>
            </a:r>
            <a:r>
              <a:rPr lang="en-US" sz="1100" dirty="0" smtClean="0">
                <a:solidFill>
                  <a:srgbClr val="636360"/>
                </a:solidFill>
                <a:latin typeface="Courier New" pitchFamily="49" charset="0"/>
                <a:cs typeface="Courier New" pitchFamily="49" charset="0"/>
              </a:rPr>
              <a:t>/Patient/33/_history/</a:t>
            </a:r>
            <a:r>
              <a:rPr lang="en-US" sz="1600" b="1" dirty="0" smtClean="0">
                <a:solidFill>
                  <a:srgbClr val="636360"/>
                </a:solidFill>
                <a:latin typeface="Courier New" pitchFamily="49" charset="0"/>
                <a:cs typeface="Courier New" pitchFamily="49" charset="0"/>
              </a:rPr>
              <a:t>14</a:t>
            </a:r>
            <a:endParaRPr lang="en-US" sz="1600" b="1" dirty="0">
              <a:solidFill>
                <a:srgbClr val="636360"/>
              </a:solidFill>
            </a:endParaRPr>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solidFill>
                  <a:srgbClr val="636360"/>
                </a:solidFill>
                <a:latin typeface="Courier New" pitchFamily="49" charset="0"/>
                <a:cs typeface="Courier New" pitchFamily="49" charset="0"/>
              </a:rPr>
              <a:t>/server.org/</a:t>
            </a:r>
            <a:r>
              <a:rPr lang="en-US" sz="1100" dirty="0" err="1" smtClean="0">
                <a:solidFill>
                  <a:srgbClr val="636360"/>
                </a:solidFill>
                <a:latin typeface="Courier New" pitchFamily="49" charset="0"/>
                <a:cs typeface="Courier New" pitchFamily="49" charset="0"/>
              </a:rPr>
              <a:t>fhir</a:t>
            </a:r>
            <a:r>
              <a:rPr lang="en-US" sz="1100" dirty="0" smtClean="0">
                <a:solidFill>
                  <a:srgbClr val="636360"/>
                </a:solidFill>
                <a:latin typeface="Courier New" pitchFamily="49" charset="0"/>
                <a:cs typeface="Courier New" pitchFamily="49" charset="0"/>
              </a:rPr>
              <a:t>/Patient/33/_history/</a:t>
            </a:r>
            <a:r>
              <a:rPr lang="en-US" sz="1600" b="1" dirty="0" smtClean="0">
                <a:solidFill>
                  <a:srgbClr val="636360"/>
                </a:solidFill>
                <a:latin typeface="Courier New" pitchFamily="49" charset="0"/>
                <a:cs typeface="Courier New" pitchFamily="49" charset="0"/>
              </a:rPr>
              <a:t>13</a:t>
            </a:r>
            <a:endParaRPr lang="en-US" sz="1600" b="1" dirty="0">
              <a:solidFill>
                <a:srgbClr val="636360"/>
              </a:solidFill>
            </a:endParaRPr>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solidFill>
                  <a:srgbClr val="636360"/>
                </a:solidFill>
                <a:latin typeface="Courier New" pitchFamily="49" charset="0"/>
                <a:cs typeface="Courier New" pitchFamily="49" charset="0"/>
              </a:rPr>
              <a:t>/server.org/</a:t>
            </a:r>
            <a:r>
              <a:rPr lang="en-US" sz="1100" dirty="0" err="1" smtClean="0">
                <a:solidFill>
                  <a:srgbClr val="636360"/>
                </a:solidFill>
                <a:latin typeface="Courier New" pitchFamily="49" charset="0"/>
                <a:cs typeface="Courier New" pitchFamily="49" charset="0"/>
              </a:rPr>
              <a:t>fhir</a:t>
            </a:r>
            <a:r>
              <a:rPr lang="en-US" sz="1100" dirty="0" smtClean="0">
                <a:solidFill>
                  <a:srgbClr val="636360"/>
                </a:solidFill>
                <a:latin typeface="Courier New" pitchFamily="49" charset="0"/>
                <a:cs typeface="Courier New" pitchFamily="49" charset="0"/>
              </a:rPr>
              <a:t>/Patient/33/_history/</a:t>
            </a:r>
            <a:r>
              <a:rPr lang="en-US" sz="1600" b="1" dirty="0" smtClean="0">
                <a:solidFill>
                  <a:srgbClr val="636360"/>
                </a:solidFill>
                <a:latin typeface="Courier New" pitchFamily="49" charset="0"/>
                <a:cs typeface="Courier New" pitchFamily="49" charset="0"/>
              </a:rPr>
              <a:t>15</a:t>
            </a:r>
            <a:endParaRPr lang="en-US" sz="1600" b="1" dirty="0">
              <a:solidFill>
                <a:srgbClr val="636360"/>
              </a:solidFill>
            </a:endParaRPr>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solidFill>
                  <a:srgbClr val="636360"/>
                </a:solidFill>
                <a:latin typeface="Courier New" pitchFamily="49" charset="0"/>
                <a:cs typeface="Courier New" pitchFamily="49" charset="0"/>
              </a:rPr>
              <a:t>/server.org/</a:t>
            </a:r>
            <a:r>
              <a:rPr lang="en-US" sz="2800" dirty="0" err="1" smtClean="0">
                <a:solidFill>
                  <a:srgbClr val="636360"/>
                </a:solidFill>
                <a:latin typeface="Courier New" pitchFamily="49" charset="0"/>
                <a:cs typeface="Courier New" pitchFamily="49" charset="0"/>
              </a:rPr>
              <a:t>fhir</a:t>
            </a:r>
            <a:r>
              <a:rPr lang="en-US" sz="2800" dirty="0" smtClean="0">
                <a:solidFill>
                  <a:srgbClr val="636360"/>
                </a:solidFill>
                <a:latin typeface="Courier New" pitchFamily="49" charset="0"/>
                <a:cs typeface="Courier New" pitchFamily="49" charset="0"/>
              </a:rPr>
              <a:t>/Patient/</a:t>
            </a:r>
            <a:r>
              <a:rPr lang="en-US" sz="2800" b="1" dirty="0" smtClean="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636360"/>
                </a:solidFill>
              </a:rPr>
              <a:t>33, v15 </a:t>
            </a:r>
            <a:r>
              <a:rPr lang="en-US" sz="1100" dirty="0" smtClean="0">
                <a:solidFill>
                  <a:srgbClr val="636360"/>
                </a:solidFill>
              </a:rPr>
              <a:t>– 2012-12-09</a:t>
            </a:r>
            <a:endParaRPr kumimoji="0" lang="en-US" sz="1100" b="0" i="0" u="none" strike="noStrike" cap="none" normalizeH="0" baseline="0" dirty="0" smtClean="0">
              <a:ln>
                <a:noFill/>
              </a:ln>
              <a:solidFill>
                <a:srgbClr val="636360"/>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rgbClr val="636360"/>
                </a:solidFill>
              </a:rPr>
              <a:t>33, v16 </a:t>
            </a:r>
            <a:r>
              <a:rPr lang="en-US" sz="1100" b="1" dirty="0" smtClean="0">
                <a:solidFill>
                  <a:srgbClr val="636360"/>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636360"/>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rgbClr val="636360"/>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636360"/>
                </a:solidFill>
                <a:effectLst/>
              </a:rPr>
              <a:t> </a:t>
            </a:r>
            <a:r>
              <a:rPr kumimoji="0" lang="en-US" sz="1100" b="1" i="0" u="none" strike="noStrike" cap="none" normalizeH="0" baseline="0" dirty="0" smtClean="0">
                <a:ln>
                  <a:noFill/>
                </a:ln>
                <a:solidFill>
                  <a:srgbClr val="636360"/>
                </a:solidFill>
                <a:effectLst/>
              </a:rPr>
              <a:t>                   </a:t>
            </a:r>
            <a:endParaRPr kumimoji="0" lang="en-US" sz="2000" b="1" i="0" u="none" strike="noStrike" cap="none" normalizeH="0" baseline="0" dirty="0" smtClean="0">
              <a:ln>
                <a:noFill/>
              </a:ln>
              <a:solidFill>
                <a:srgbClr val="636360"/>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solidFill>
                  <a:srgbClr val="636360"/>
                </a:solidFill>
                <a:latin typeface="Courier New" pitchFamily="49" charset="0"/>
                <a:cs typeface="Courier New" pitchFamily="49" charset="0"/>
              </a:rPr>
              <a:t>/server.org/</a:t>
            </a:r>
            <a:r>
              <a:rPr lang="en-US" sz="1100" dirty="0" err="1" smtClean="0">
                <a:solidFill>
                  <a:srgbClr val="636360"/>
                </a:solidFill>
                <a:latin typeface="Courier New" pitchFamily="49" charset="0"/>
                <a:cs typeface="Courier New" pitchFamily="49" charset="0"/>
              </a:rPr>
              <a:t>fhir</a:t>
            </a:r>
            <a:r>
              <a:rPr lang="en-US" sz="1100" dirty="0" smtClean="0">
                <a:solidFill>
                  <a:srgbClr val="636360"/>
                </a:solidFill>
                <a:latin typeface="Courier New" pitchFamily="49" charset="0"/>
                <a:cs typeface="Courier New" pitchFamily="49" charset="0"/>
              </a:rPr>
              <a:t>/Patient/33/_history/</a:t>
            </a:r>
            <a:r>
              <a:rPr lang="en-US" sz="1600" b="1" dirty="0" smtClean="0">
                <a:solidFill>
                  <a:srgbClr val="636360"/>
                </a:solidFill>
                <a:latin typeface="Courier New" pitchFamily="49" charset="0"/>
                <a:cs typeface="Courier New" pitchFamily="49" charset="0"/>
              </a:rPr>
              <a:t>16</a:t>
            </a:r>
            <a:endParaRPr lang="en-US" sz="1600" b="1" dirty="0">
              <a:solidFill>
                <a:srgbClr val="636360"/>
              </a:solidFill>
            </a:endParaRPr>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rgbClr val="636360"/>
                </a:solidFill>
              </a:rPr>
              <a:t>33, v17 </a:t>
            </a:r>
            <a:r>
              <a:rPr lang="en-US" sz="1100" b="1" dirty="0" smtClean="0">
                <a:solidFill>
                  <a:srgbClr val="636360"/>
                </a:solidFill>
              </a:rPr>
              <a:t>– 2012-12-11</a:t>
            </a:r>
            <a:endParaRPr kumimoji="0" lang="en-US" sz="1100" b="1" i="0" u="none" strike="noStrike" cap="none" normalizeH="0" baseline="0" dirty="0" smtClean="0">
              <a:ln>
                <a:noFill/>
              </a:ln>
              <a:solidFill>
                <a:srgbClr val="636360"/>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solidFill>
                  <a:srgbClr val="636360"/>
                </a:solidFill>
                <a:latin typeface="Courier New" pitchFamily="49" charset="0"/>
                <a:cs typeface="Courier New" pitchFamily="49" charset="0"/>
              </a:rPr>
              <a:t>/server.org/</a:t>
            </a:r>
            <a:r>
              <a:rPr lang="en-US" sz="1100" dirty="0" err="1" smtClean="0">
                <a:solidFill>
                  <a:srgbClr val="636360"/>
                </a:solidFill>
                <a:latin typeface="Courier New" pitchFamily="49" charset="0"/>
                <a:cs typeface="Courier New" pitchFamily="49" charset="0"/>
              </a:rPr>
              <a:t>fhir</a:t>
            </a:r>
            <a:r>
              <a:rPr lang="en-US" sz="1100" dirty="0" smtClean="0">
                <a:solidFill>
                  <a:srgbClr val="636360"/>
                </a:solidFill>
                <a:latin typeface="Courier New" pitchFamily="49" charset="0"/>
                <a:cs typeface="Courier New" pitchFamily="49" charset="0"/>
              </a:rPr>
              <a:t>/Patient/33/_history/</a:t>
            </a:r>
            <a:r>
              <a:rPr lang="en-US" sz="1600" b="1" dirty="0" smtClean="0">
                <a:solidFill>
                  <a:srgbClr val="636360"/>
                </a:solidFill>
                <a:latin typeface="Courier New" pitchFamily="49" charset="0"/>
                <a:cs typeface="Courier New" pitchFamily="49" charset="0"/>
              </a:rPr>
              <a:t>17</a:t>
            </a:r>
            <a:endParaRPr lang="en-US" sz="1600" b="1" dirty="0">
              <a:solidFill>
                <a:srgbClr val="636360"/>
              </a:solidFill>
            </a:endParaRPr>
          </a:p>
        </p:txBody>
      </p:sp>
    </p:spTree>
    <p:extLst>
      <p:ext uri="{BB962C8B-B14F-4D97-AF65-F5344CB8AC3E}">
        <p14:creationId xmlns="" xmlns:p14="http://schemas.microsoft.com/office/powerpoint/2010/main" val="4232197600"/>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When more than one resource needed</a:t>
            </a:r>
          </a:p>
          <a:p>
            <a:pPr lvl="1"/>
            <a:r>
              <a:rPr lang="en-US" dirty="0" smtClean="0"/>
              <a:t>Query result</a:t>
            </a:r>
          </a:p>
          <a:p>
            <a:pPr lvl="1"/>
            <a:r>
              <a:rPr lang="en-US" dirty="0" smtClean="0"/>
              <a:t>Document</a:t>
            </a:r>
          </a:p>
          <a:p>
            <a:pPr lvl="1"/>
            <a:r>
              <a:rPr lang="en-US" dirty="0" smtClean="0"/>
              <a:t>Message</a:t>
            </a:r>
          </a:p>
          <a:p>
            <a:pPr lvl="1"/>
            <a:r>
              <a:rPr lang="en-US" dirty="0" smtClean="0"/>
              <a:t>Transaction</a:t>
            </a:r>
          </a:p>
          <a:p>
            <a:r>
              <a:rPr lang="en-US" dirty="0" smtClean="0"/>
              <a:t>Specific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dirty="0"/>
          </a:p>
        </p:txBody>
      </p:sp>
    </p:spTree>
    <p:extLst>
      <p:ext uri="{BB962C8B-B14F-4D97-AF65-F5344CB8AC3E}">
        <p14:creationId xmlns="" xmlns:p14="http://schemas.microsoft.com/office/powerpoint/2010/main" val="1767274207"/>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pic>
        <p:nvPicPr>
          <p:cNvPr id="6" name="Snagit_PPTA3AC" descr="PPTA3AC.png"/>
          <p:cNvPicPr>
            <a:picLocks noChangeAspect="1"/>
          </p:cNvPicPr>
          <p:nvPr/>
        </p:nvPicPr>
        <p:blipFill>
          <a:blip r:embed="rId3" cstate="print"/>
          <a:stretch>
            <a:fillRect/>
          </a:stretch>
        </p:blipFill>
        <p:spPr>
          <a:xfrm>
            <a:off x="1331640" y="1700808"/>
            <a:ext cx="6516435" cy="4735781"/>
          </a:xfrm>
          <a:prstGeom prst="rect">
            <a:avLst/>
          </a:prstGeom>
        </p:spPr>
      </p:pic>
    </p:spTree>
    <p:extLst>
      <p:ext uri="{BB962C8B-B14F-4D97-AF65-F5344CB8AC3E}">
        <p14:creationId xmlns="" xmlns:p14="http://schemas.microsoft.com/office/powerpoint/2010/main" val="1767274207"/>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043608" y="1340768"/>
            <a:ext cx="7112000" cy="5040560"/>
          </a:xfrm>
          <a:prstGeom prst="rect">
            <a:avLst/>
          </a:prstGeom>
        </p:spPr>
      </p:pic>
      <p:sp>
        <p:nvSpPr>
          <p:cNvPr id="2" name="Title 1"/>
          <p:cNvSpPr>
            <a:spLocks noGrp="1"/>
          </p:cNvSpPr>
          <p:nvPr>
            <p:ph type="title"/>
          </p:nvPr>
        </p:nvSpPr>
        <p:spPr/>
        <p:txBody>
          <a:bodyPr/>
          <a:lstStyle/>
          <a:p>
            <a:r>
              <a:rPr lang="en-US" dirty="0" smtClean="0"/>
              <a:t>Bundle as a serialized Object Graph</a:t>
            </a:r>
            <a:endParaRPr lang="en-US" dirty="0"/>
          </a:p>
        </p:txBody>
      </p:sp>
      <p:sp>
        <p:nvSpPr>
          <p:cNvPr id="3" name="Rounded Rectangle 2"/>
          <p:cNvSpPr/>
          <p:nvPr/>
        </p:nvSpPr>
        <p:spPr>
          <a:xfrm>
            <a:off x="1259632" y="1844824"/>
            <a:ext cx="4752528" cy="4608512"/>
          </a:xfrm>
          <a:prstGeom prst="roundRect">
            <a:avLst/>
          </a:prstGeom>
          <a:solidFill>
            <a:srgbClr val="FFFBDC">
              <a:alpha val="25000"/>
            </a:srgb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243074805"/>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Contained Resources</a:t>
            </a:r>
            <a:endParaRPr lang="en-US" dirty="0"/>
          </a:p>
        </p:txBody>
      </p:sp>
      <p:sp>
        <p:nvSpPr>
          <p:cNvPr id="3" name="Content Placeholder 2"/>
          <p:cNvSpPr>
            <a:spLocks noGrp="1"/>
          </p:cNvSpPr>
          <p:nvPr>
            <p:ph idx="1"/>
          </p:nvPr>
        </p:nvSpPr>
        <p:spPr/>
        <p:txBody>
          <a:bodyPr/>
          <a:lstStyle/>
          <a:p>
            <a:r>
              <a:rPr lang="en-US" dirty="0" smtClean="0"/>
              <a:t>When there is no external identity</a:t>
            </a:r>
          </a:p>
          <a:p>
            <a:r>
              <a:rPr lang="en-US" dirty="0" smtClean="0"/>
              <a:t>Has limitations</a:t>
            </a:r>
          </a:p>
          <a:p>
            <a:pPr lvl="1"/>
            <a:r>
              <a:rPr lang="en-US" dirty="0" smtClean="0"/>
              <a:t>No reuse</a:t>
            </a:r>
          </a:p>
          <a:p>
            <a:pPr lvl="1"/>
            <a:r>
              <a:rPr lang="en-US" dirty="0" smtClean="0"/>
              <a:t>Very hard to ‘resolve’ to ‘real’</a:t>
            </a:r>
          </a:p>
          <a:p>
            <a:r>
              <a:rPr lang="en-US" dirty="0" smtClean="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dirty="0"/>
          </a:p>
        </p:txBody>
      </p:sp>
    </p:spTree>
    <p:extLst>
      <p:ext uri="{BB962C8B-B14F-4D97-AF65-F5344CB8AC3E}">
        <p14:creationId xmlns="" xmlns:p14="http://schemas.microsoft.com/office/powerpoint/2010/main" val="1061401659"/>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Exchange via </a:t>
            </a:r>
            <a:r>
              <a:rPr lang="en-US" dirty="0" err="1" smtClean="0"/>
              <a:t>FHIR</a:t>
            </a:r>
            <a:r>
              <a:rPr lang="en-US" dirty="0" smtClean="0"/>
              <a:t> </a:t>
            </a:r>
            <a:r>
              <a:rPr lang="en-US" dirty="0" err="1" smtClean="0"/>
              <a:t>RESTful</a:t>
            </a:r>
            <a:r>
              <a:rPr lang="en-US" dirty="0" smtClean="0"/>
              <a:t> API</a:t>
            </a:r>
            <a:endParaRPr lang="en-US" dirty="0"/>
          </a:p>
        </p:txBody>
      </p:sp>
      <p:pic>
        <p:nvPicPr>
          <p:cNvPr id="5" name="Snagit_PPT2ECC" descr="PPT2ECC.png"/>
          <p:cNvPicPr>
            <a:picLocks noGrp="1" noChangeAspect="1"/>
          </p:cNvPicPr>
          <p:nvPr>
            <p:ph idx="1"/>
          </p:nvPr>
        </p:nvPicPr>
        <p:blipFill>
          <a:blip r:embed="rId2" cstate="print"/>
          <a:stretch>
            <a:fillRect/>
          </a:stretch>
        </p:blipFill>
        <p:spPr>
          <a:xfrm>
            <a:off x="971600" y="1772816"/>
            <a:ext cx="7559648" cy="4751195"/>
          </a:xfrm>
        </p:spPr>
      </p:pic>
    </p:spTree>
    <p:extLst>
      <p:ext uri="{BB962C8B-B14F-4D97-AF65-F5344CB8AC3E}">
        <p14:creationId xmlns="" xmlns:p14="http://schemas.microsoft.com/office/powerpoint/2010/main" val="9001461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REST in practice</a:t>
            </a:r>
            <a:endParaRPr lang="en-AU" dirty="0"/>
          </a:p>
        </p:txBody>
      </p:sp>
      <p:sp>
        <p:nvSpPr>
          <p:cNvPr id="3" name="Content Placeholder 2"/>
          <p:cNvSpPr>
            <a:spLocks noGrp="1"/>
          </p:cNvSpPr>
          <p:nvPr>
            <p:ph sz="quarter" idx="1"/>
          </p:nvPr>
        </p:nvSpPr>
        <p:spPr>
          <a:xfrm>
            <a:off x="395536" y="1772816"/>
            <a:ext cx="8147248" cy="4505849"/>
          </a:xfrm>
        </p:spPr>
        <p:txBody>
          <a:bodyPr/>
          <a:lstStyle/>
          <a:p>
            <a:r>
              <a:rPr lang="en-AU" dirty="0" smtClean="0"/>
              <a:t>“Resources” with an explicit and stable URI</a:t>
            </a:r>
          </a:p>
          <a:p>
            <a:pPr lvl="1"/>
            <a:r>
              <a:rPr lang="en-AU" dirty="0" smtClean="0"/>
              <a:t>The name for what gets exchanged in REST</a:t>
            </a:r>
          </a:p>
          <a:p>
            <a:pPr lvl="1"/>
            <a:r>
              <a:rPr lang="en-AU" dirty="0"/>
              <a:t>Defined behaviour and meaning</a:t>
            </a:r>
          </a:p>
          <a:p>
            <a:pPr lvl="1"/>
            <a:r>
              <a:rPr lang="en-AU" dirty="0"/>
              <a:t>Known identity / </a:t>
            </a:r>
            <a:r>
              <a:rPr lang="en-AU" dirty="0" smtClean="0"/>
              <a:t>location</a:t>
            </a:r>
          </a:p>
          <a:p>
            <a:pPr lvl="1"/>
            <a:r>
              <a:rPr lang="en-AU" dirty="0" smtClean="0"/>
              <a:t>Quite an abstract idea</a:t>
            </a:r>
          </a:p>
          <a:p>
            <a:r>
              <a:rPr lang="en-AU" dirty="0" smtClean="0"/>
              <a:t>Formats: XML / JSON / RDF</a:t>
            </a:r>
          </a:p>
          <a:p>
            <a:r>
              <a:rPr lang="en-AU" dirty="0" smtClean="0"/>
              <a:t>Exchange using HTTP</a:t>
            </a:r>
          </a:p>
          <a:p>
            <a:r>
              <a:rPr lang="en-AU" dirty="0" smtClean="0"/>
              <a:t>Security: SSL / </a:t>
            </a:r>
            <a:r>
              <a:rPr lang="en-AU" dirty="0" err="1" smtClean="0"/>
              <a:t>OAuth</a:t>
            </a:r>
          </a:p>
          <a:p>
            <a:r>
              <a:rPr lang="en-AU" dirty="0" smtClean="0"/>
              <a:t>“REST” followed loosely, hence “</a:t>
            </a:r>
            <a:r>
              <a:rPr lang="en-AU" dirty="0" err="1" smtClean="0"/>
              <a:t>RESTful</a:t>
            </a:r>
            <a:r>
              <a:rPr lang="en-AU" dirty="0" smtClean="0"/>
              <a:t>”</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118</a:t>
            </a:fld>
            <a:endParaRPr lang="en-US" dirty="0"/>
          </a:p>
        </p:txBody>
      </p:sp>
    </p:spTree>
    <p:extLst>
      <p:ext uri="{BB962C8B-B14F-4D97-AF65-F5344CB8AC3E}">
        <p14:creationId xmlns="" xmlns:p14="http://schemas.microsoft.com/office/powerpoint/2010/main" val="25953656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REST Operations</a:t>
            </a:r>
            <a:endParaRPr lang="en-AU" dirty="0"/>
          </a:p>
        </p:txBody>
      </p:sp>
      <p:sp>
        <p:nvSpPr>
          <p:cNvPr id="3" name="Content Placeholder 2"/>
          <p:cNvSpPr>
            <a:spLocks noGrp="1"/>
          </p:cNvSpPr>
          <p:nvPr>
            <p:ph sz="quarter" idx="1"/>
          </p:nvPr>
        </p:nvSpPr>
        <p:spPr>
          <a:xfrm>
            <a:off x="467544" y="1628800"/>
            <a:ext cx="8075240" cy="4653582"/>
          </a:xfrm>
        </p:spPr>
        <p:txBody>
          <a:bodyPr/>
          <a:lstStyle/>
          <a:p>
            <a:pPr marL="0" indent="0">
              <a:buNone/>
            </a:pPr>
            <a:r>
              <a:rPr lang="en-AU" dirty="0" smtClean="0"/>
              <a:t>CRUD:</a:t>
            </a:r>
          </a:p>
          <a:p>
            <a:r>
              <a:rPr lang="en-AU" dirty="0" smtClean="0"/>
              <a:t>Create – create a new instance of data</a:t>
            </a:r>
          </a:p>
          <a:p>
            <a:r>
              <a:rPr lang="en-AU" dirty="0" smtClean="0"/>
              <a:t>Read – get the content (state) of an instance of data</a:t>
            </a:r>
          </a:p>
          <a:p>
            <a:r>
              <a:rPr lang="en-AU" dirty="0" smtClean="0"/>
              <a:t>Update – change the content of an instance of data</a:t>
            </a:r>
          </a:p>
          <a:p>
            <a:r>
              <a:rPr lang="en-AU" dirty="0" smtClean="0"/>
              <a:t>Delete – remove the instance of data</a:t>
            </a:r>
          </a:p>
          <a:p>
            <a:pPr marL="0" indent="0">
              <a:buNone/>
            </a:pPr>
            <a:endParaRPr lang="en-AU" dirty="0" smtClean="0"/>
          </a:p>
          <a:p>
            <a:pPr marL="0" indent="0">
              <a:buNone/>
            </a:pP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119</a:t>
            </a:fld>
            <a:endParaRPr lang="en-US" dirty="0"/>
          </a:p>
        </p:txBody>
      </p:sp>
    </p:spTree>
    <p:extLst>
      <p:ext uri="{BB962C8B-B14F-4D97-AF65-F5344CB8AC3E}">
        <p14:creationId xmlns="" xmlns:p14="http://schemas.microsoft.com/office/powerpoint/2010/main" val="4023626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Genesis of FHIR</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r>
              <a:rPr lang="en-US" dirty="0" smtClean="0"/>
              <a:t>Increasing pressure to broaden scope of sharing</a:t>
            </a:r>
          </a:p>
          <a:p>
            <a:pPr lvl="1"/>
            <a:r>
              <a:rPr lang="en-US" dirty="0" smtClean="0"/>
              <a:t>Across organizations, disciplines, even borders</a:t>
            </a:r>
          </a:p>
          <a:p>
            <a:pPr lvl="1"/>
            <a:r>
              <a:rPr lang="en-US" dirty="0" smtClean="0"/>
              <a:t>Mobile, Device  &amp; Cloud-based applications</a:t>
            </a:r>
          </a:p>
          <a:p>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 xmlns:p14="http://schemas.microsoft.com/office/powerpoint/2010/main" val="11972889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t>
            </a:r>
            <a:r>
              <a:rPr lang="en-US" dirty="0" err="1" smtClean="0"/>
              <a:t>RESTful</a:t>
            </a:r>
            <a:r>
              <a:rPr lang="en-US" dirty="0" smtClean="0"/>
              <a:t> Interactions</a:t>
            </a:r>
            <a:endParaRPr lang="en-US" dirty="0"/>
          </a:p>
        </p:txBody>
      </p:sp>
      <p:pic>
        <p:nvPicPr>
          <p:cNvPr id="5" name="Snagit_PPTAF33" descr="PPTAF33.png"/>
          <p:cNvPicPr>
            <a:picLocks noChangeAspect="1"/>
          </p:cNvPicPr>
          <p:nvPr/>
        </p:nvPicPr>
        <p:blipFill>
          <a:blip r:embed="rId3" cstate="print"/>
          <a:stretch>
            <a:fillRect/>
          </a:stretch>
        </p:blipFill>
        <p:spPr>
          <a:xfrm>
            <a:off x="1259632" y="1628800"/>
            <a:ext cx="6696744" cy="4768203"/>
          </a:xfrm>
          <a:prstGeom prst="rect">
            <a:avLst/>
          </a:prstGeom>
        </p:spPr>
      </p:pic>
    </p:spTree>
    <p:extLst>
      <p:ext uri="{BB962C8B-B14F-4D97-AF65-F5344CB8AC3E}">
        <p14:creationId xmlns="" xmlns:p14="http://schemas.microsoft.com/office/powerpoint/2010/main" val="9723975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t>
            </a:r>
            <a:r>
              <a:rPr lang="en-US" dirty="0" err="1" smtClean="0"/>
              <a:t>RESTful</a:t>
            </a:r>
            <a:r>
              <a:rPr lang="en-US" dirty="0" smtClean="0"/>
              <a:t> - Syntax</a:t>
            </a:r>
            <a:endParaRPr lang="en-US" dirty="0"/>
          </a:p>
        </p:txBody>
      </p:sp>
      <p:sp>
        <p:nvSpPr>
          <p:cNvPr id="3" name="Content Placeholder 2"/>
          <p:cNvSpPr>
            <a:spLocks noGrp="1"/>
          </p:cNvSpPr>
          <p:nvPr>
            <p:ph idx="1"/>
          </p:nvPr>
        </p:nvSpPr>
        <p:spPr>
          <a:xfrm>
            <a:off x="611560" y="1595933"/>
            <a:ext cx="6624736" cy="4713387"/>
          </a:xfrm>
        </p:spPr>
        <p:txBody>
          <a:bodyPr>
            <a:noAutofit/>
          </a:bodyPr>
          <a:lstStyle/>
          <a:p>
            <a:r>
              <a:rPr lang="en-US" sz="1800" dirty="0" smtClean="0"/>
              <a:t>Instance</a:t>
            </a:r>
          </a:p>
          <a:p>
            <a:pPr lvl="1"/>
            <a:r>
              <a:rPr lang="en-US" sz="1600" dirty="0" smtClean="0"/>
              <a:t>Read		</a:t>
            </a:r>
            <a:r>
              <a:rPr lang="en-US" sz="1600" b="1" dirty="0" smtClean="0"/>
              <a:t>GET </a:t>
            </a:r>
            <a:r>
              <a:rPr lang="en-US" sz="1600" dirty="0" smtClean="0"/>
              <a:t> [</a:t>
            </a:r>
            <a:r>
              <a:rPr lang="en-US" sz="1600" dirty="0"/>
              <a:t>base</a:t>
            </a:r>
            <a:r>
              <a:rPr lang="en-US" sz="1600" dirty="0" smtClean="0"/>
              <a:t>]/Patient/100</a:t>
            </a:r>
          </a:p>
          <a:p>
            <a:pPr lvl="1"/>
            <a:r>
              <a:rPr lang="en-US" sz="1600" dirty="0" err="1" smtClean="0"/>
              <a:t>Vread</a:t>
            </a:r>
            <a:r>
              <a:rPr lang="en-US" sz="1600" dirty="0" smtClean="0"/>
              <a:t>		</a:t>
            </a:r>
            <a:r>
              <a:rPr lang="en-US" sz="1600" b="1" dirty="0" smtClean="0"/>
              <a:t>GET</a:t>
            </a:r>
            <a:r>
              <a:rPr lang="en-US" sz="1600" dirty="0" smtClean="0"/>
              <a:t>  [base</a:t>
            </a:r>
            <a:r>
              <a:rPr lang="en-US" sz="1600" dirty="0"/>
              <a:t>]/</a:t>
            </a:r>
            <a:r>
              <a:rPr lang="en-US" sz="1600" dirty="0" smtClean="0"/>
              <a:t>Patient</a:t>
            </a:r>
            <a:r>
              <a:rPr lang="en-US" sz="1600" dirty="0"/>
              <a:t>/</a:t>
            </a:r>
            <a:r>
              <a:rPr lang="en-US" sz="1600" dirty="0" smtClean="0"/>
              <a:t>100/{vid}</a:t>
            </a:r>
          </a:p>
          <a:p>
            <a:pPr lvl="1"/>
            <a:r>
              <a:rPr lang="en-US" sz="1600" dirty="0" smtClean="0"/>
              <a:t>Update		</a:t>
            </a:r>
            <a:r>
              <a:rPr lang="en-US" sz="1600" b="1" dirty="0" smtClean="0"/>
              <a:t>PUT</a:t>
            </a:r>
            <a:r>
              <a:rPr lang="en-US" sz="1600" dirty="0" smtClean="0"/>
              <a:t>  [base</a:t>
            </a:r>
            <a:r>
              <a:rPr lang="en-US" sz="1600" dirty="0"/>
              <a:t>]/</a:t>
            </a:r>
            <a:r>
              <a:rPr lang="en-US" sz="1600" dirty="0" smtClean="0"/>
              <a:t>Patient</a:t>
            </a:r>
            <a:r>
              <a:rPr lang="en-US" sz="1600" dirty="0"/>
              <a:t>/100</a:t>
            </a:r>
            <a:endParaRPr lang="en-US" sz="1600" dirty="0" smtClean="0"/>
          </a:p>
          <a:p>
            <a:pPr lvl="1"/>
            <a:r>
              <a:rPr lang="en-US" sz="1600" dirty="0" smtClean="0"/>
              <a:t>Delete		</a:t>
            </a:r>
            <a:r>
              <a:rPr lang="en-US" sz="1600" b="1" dirty="0" smtClean="0"/>
              <a:t>DELETE</a:t>
            </a:r>
            <a:r>
              <a:rPr lang="en-US" sz="1600" dirty="0" smtClean="0"/>
              <a:t> [base</a:t>
            </a:r>
            <a:r>
              <a:rPr lang="en-US" sz="1600" dirty="0"/>
              <a:t>]/</a:t>
            </a:r>
            <a:r>
              <a:rPr lang="en-US" sz="1600" dirty="0" smtClean="0"/>
              <a:t>Patient</a:t>
            </a:r>
            <a:r>
              <a:rPr lang="en-US" sz="1600" dirty="0"/>
              <a:t>/100</a:t>
            </a:r>
            <a:endParaRPr lang="en-US" sz="1600" dirty="0" smtClean="0"/>
          </a:p>
          <a:p>
            <a:pPr lvl="1"/>
            <a:r>
              <a:rPr lang="en-US" sz="1600" dirty="0" smtClean="0"/>
              <a:t>History		</a:t>
            </a:r>
            <a:r>
              <a:rPr lang="en-US" sz="1600" b="1" dirty="0" smtClean="0"/>
              <a:t>GET</a:t>
            </a:r>
            <a:r>
              <a:rPr lang="en-US" sz="1600" dirty="0" smtClean="0"/>
              <a:t> [base</a:t>
            </a:r>
            <a:r>
              <a:rPr lang="en-US" sz="1600" dirty="0"/>
              <a:t>]/</a:t>
            </a:r>
            <a:r>
              <a:rPr lang="en-US" sz="1600" dirty="0" smtClean="0"/>
              <a:t>Patient</a:t>
            </a:r>
            <a:r>
              <a:rPr lang="en-US" sz="1600" dirty="0"/>
              <a:t>/</a:t>
            </a:r>
            <a:r>
              <a:rPr lang="en-US" sz="1600" dirty="0" smtClean="0"/>
              <a:t>100/_history</a:t>
            </a:r>
          </a:p>
          <a:p>
            <a:r>
              <a:rPr lang="en-US" sz="1800" dirty="0" smtClean="0"/>
              <a:t>Type</a:t>
            </a:r>
          </a:p>
          <a:p>
            <a:pPr lvl="1"/>
            <a:r>
              <a:rPr lang="en-US" sz="1600" dirty="0" smtClean="0"/>
              <a:t>Create		</a:t>
            </a:r>
            <a:r>
              <a:rPr lang="en-US" sz="1600" b="1" dirty="0" smtClean="0"/>
              <a:t>POST</a:t>
            </a:r>
            <a:r>
              <a:rPr lang="en-US" sz="1600" dirty="0" smtClean="0"/>
              <a:t>  [base</a:t>
            </a:r>
            <a:r>
              <a:rPr lang="en-US" sz="1600" dirty="0"/>
              <a:t>]/</a:t>
            </a:r>
            <a:r>
              <a:rPr lang="en-US" sz="1600" dirty="0" smtClean="0"/>
              <a:t>Patient</a:t>
            </a:r>
          </a:p>
          <a:p>
            <a:pPr lvl="1"/>
            <a:r>
              <a:rPr lang="en-US" sz="1600" dirty="0" smtClean="0"/>
              <a:t>Search		</a:t>
            </a:r>
            <a:r>
              <a:rPr lang="en-US" sz="1600" b="1" dirty="0" smtClean="0"/>
              <a:t>GET</a:t>
            </a:r>
            <a:r>
              <a:rPr lang="en-US" sz="1600" dirty="0" smtClean="0"/>
              <a:t>  [base</a:t>
            </a:r>
            <a:r>
              <a:rPr lang="en-US" sz="1600" dirty="0"/>
              <a:t>]/</a:t>
            </a:r>
            <a:r>
              <a:rPr lang="en-US" sz="1600" dirty="0" err="1" smtClean="0"/>
              <a:t>Patient?name</a:t>
            </a:r>
            <a:r>
              <a:rPr lang="en-US" sz="1600" dirty="0" smtClean="0"/>
              <a:t>=eve</a:t>
            </a:r>
          </a:p>
          <a:p>
            <a:pPr lvl="1"/>
            <a:r>
              <a:rPr lang="en-US" sz="1600" dirty="0" smtClean="0"/>
              <a:t>History		</a:t>
            </a:r>
            <a:r>
              <a:rPr lang="en-US" sz="1600" b="1" dirty="0" smtClean="0"/>
              <a:t>GET</a:t>
            </a:r>
            <a:r>
              <a:rPr lang="en-US" sz="1600" dirty="0" smtClean="0"/>
              <a:t>  [base</a:t>
            </a:r>
            <a:r>
              <a:rPr lang="en-US" sz="1600" dirty="0"/>
              <a:t>]/</a:t>
            </a:r>
            <a:r>
              <a:rPr lang="en-US" sz="1600" dirty="0" smtClean="0"/>
              <a:t>Patient/_history</a:t>
            </a:r>
          </a:p>
          <a:p>
            <a:pPr lvl="1"/>
            <a:r>
              <a:rPr lang="en-US" sz="1600" dirty="0" smtClean="0"/>
              <a:t>Validate		</a:t>
            </a:r>
            <a:r>
              <a:rPr lang="en-US" sz="1600" b="1" dirty="0" smtClean="0"/>
              <a:t>POST</a:t>
            </a:r>
            <a:r>
              <a:rPr lang="en-US" sz="1600" dirty="0" smtClean="0"/>
              <a:t>  [</a:t>
            </a:r>
            <a:r>
              <a:rPr lang="en-US" sz="1600" dirty="0"/>
              <a:t>base]/</a:t>
            </a:r>
            <a:r>
              <a:rPr lang="en-US" sz="1600" dirty="0" smtClean="0"/>
              <a:t>Patient</a:t>
            </a:r>
            <a:r>
              <a:rPr lang="en-US" sz="1600" dirty="0"/>
              <a:t>/</a:t>
            </a:r>
            <a:r>
              <a:rPr lang="en-US" sz="1600" dirty="0" smtClean="0"/>
              <a:t>100/_validate/{id}</a:t>
            </a:r>
          </a:p>
          <a:p>
            <a:r>
              <a:rPr lang="en-US" sz="1800" dirty="0" smtClean="0"/>
              <a:t>System</a:t>
            </a:r>
          </a:p>
          <a:p>
            <a:pPr lvl="1"/>
            <a:r>
              <a:rPr lang="en-US" sz="1600" dirty="0" smtClean="0"/>
              <a:t>Conformance	</a:t>
            </a:r>
            <a:r>
              <a:rPr lang="en-US" sz="1600" b="1" dirty="0" smtClean="0"/>
              <a:t>GET</a:t>
            </a:r>
            <a:r>
              <a:rPr lang="en-US" sz="1600" dirty="0" smtClean="0"/>
              <a:t>  [base]/metadata</a:t>
            </a:r>
          </a:p>
          <a:p>
            <a:pPr lvl="1"/>
            <a:r>
              <a:rPr lang="en-US" sz="1600" dirty="0" smtClean="0"/>
              <a:t>Transaction		</a:t>
            </a:r>
            <a:r>
              <a:rPr lang="en-US" sz="1600" b="1" dirty="0" smtClean="0"/>
              <a:t>POST</a:t>
            </a:r>
            <a:r>
              <a:rPr lang="en-US" sz="1600" dirty="0" smtClean="0"/>
              <a:t>  bundle to root</a:t>
            </a:r>
          </a:p>
          <a:p>
            <a:pPr lvl="1"/>
            <a:r>
              <a:rPr lang="en-US" sz="1600" dirty="0" smtClean="0"/>
              <a:t>History		</a:t>
            </a:r>
            <a:r>
              <a:rPr lang="en-US" sz="1600" b="1" dirty="0"/>
              <a:t>GET</a:t>
            </a:r>
            <a:r>
              <a:rPr lang="en-US" sz="1600" dirty="0"/>
              <a:t>  [base</a:t>
            </a:r>
            <a:r>
              <a:rPr lang="en-US" sz="1600" dirty="0" smtClean="0"/>
              <a:t>]/</a:t>
            </a:r>
            <a:r>
              <a:rPr lang="en-US" sz="1600" dirty="0"/>
              <a:t>_history</a:t>
            </a:r>
            <a:endParaRPr lang="en-US" sz="1600" dirty="0" smtClean="0"/>
          </a:p>
          <a:p>
            <a:pPr lvl="1"/>
            <a:r>
              <a:rPr lang="en-US" sz="1600" dirty="0" smtClean="0"/>
              <a:t>Search		</a:t>
            </a:r>
            <a:r>
              <a:rPr lang="en-US" sz="1600" b="1" dirty="0"/>
              <a:t>GET</a:t>
            </a:r>
            <a:r>
              <a:rPr lang="en-US" sz="1600" dirty="0"/>
              <a:t>  [base]/</a:t>
            </a:r>
            <a:r>
              <a:rPr lang="en-US" sz="1600" dirty="0" err="1"/>
              <a:t>Patient?name</a:t>
            </a:r>
            <a:r>
              <a:rPr lang="en-US" sz="1600" dirty="0"/>
              <a:t>=eve</a:t>
            </a:r>
          </a:p>
          <a:p>
            <a:pPr lvl="1"/>
            <a:endParaRPr lang="en-US" sz="1600" dirty="0" smtClean="0"/>
          </a:p>
        </p:txBody>
      </p:sp>
    </p:spTree>
    <p:extLst>
      <p:ext uri="{BB962C8B-B14F-4D97-AF65-F5344CB8AC3E}">
        <p14:creationId xmlns="" xmlns:p14="http://schemas.microsoft.com/office/powerpoint/2010/main" val="9723975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FHIR</a:t>
            </a:r>
            <a:r>
              <a:rPr lang="en-US" dirty="0" smtClean="0"/>
              <a:t> </a:t>
            </a:r>
            <a:r>
              <a:rPr lang="en-US" dirty="0" err="1" smtClean="0"/>
              <a:t>RESTful</a:t>
            </a:r>
            <a:r>
              <a:rPr lang="en-US" dirty="0" smtClean="0"/>
              <a:t> Search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dirty="0"/>
          </a:p>
        </p:txBody>
      </p:sp>
      <p:pic>
        <p:nvPicPr>
          <p:cNvPr id="5" name="Snagit_PPT45B7" descr="PPT45B7.png"/>
          <p:cNvPicPr>
            <a:picLocks noChangeAspect="1"/>
          </p:cNvPicPr>
          <p:nvPr/>
        </p:nvPicPr>
        <p:blipFill>
          <a:blip r:embed="rId3" cstate="print"/>
          <a:stretch>
            <a:fillRect/>
          </a:stretch>
        </p:blipFill>
        <p:spPr>
          <a:xfrm>
            <a:off x="971600" y="1700808"/>
            <a:ext cx="7321733" cy="4601667"/>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FHIR</a:t>
            </a:r>
            <a:r>
              <a:rPr lang="en-US" dirty="0" smtClean="0"/>
              <a:t> </a:t>
            </a:r>
            <a:r>
              <a:rPr lang="en-US" dirty="0" err="1" smtClean="0"/>
              <a:t>RESTful</a:t>
            </a:r>
            <a:r>
              <a:rPr lang="en-US" dirty="0" smtClean="0"/>
              <a:t> Search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dirty="0"/>
          </a:p>
        </p:txBody>
      </p:sp>
      <p:pic>
        <p:nvPicPr>
          <p:cNvPr id="6" name="Snagit_PPTB1D2" descr="PPTB1D2.png"/>
          <p:cNvPicPr>
            <a:picLocks noChangeAspect="1"/>
          </p:cNvPicPr>
          <p:nvPr/>
        </p:nvPicPr>
        <p:blipFill>
          <a:blip r:embed="rId3" cstate="print"/>
          <a:stretch>
            <a:fillRect/>
          </a:stretch>
        </p:blipFill>
        <p:spPr>
          <a:xfrm>
            <a:off x="539552" y="2348880"/>
            <a:ext cx="7972501" cy="3219248"/>
          </a:xfrm>
          <a:prstGeom prst="rect">
            <a:avLst/>
          </a:prstGeom>
        </p:spPr>
      </p:pic>
      <p:pic>
        <p:nvPicPr>
          <p:cNvPr id="10" name="Snagit_PPT3CB6" descr="PPT3CB6.png"/>
          <p:cNvPicPr>
            <a:picLocks noChangeAspect="1"/>
          </p:cNvPicPr>
          <p:nvPr/>
        </p:nvPicPr>
        <p:blipFill>
          <a:blip r:embed="rId4" cstate="print"/>
          <a:stretch>
            <a:fillRect/>
          </a:stretch>
        </p:blipFill>
        <p:spPr>
          <a:xfrm>
            <a:off x="3491880" y="2420888"/>
            <a:ext cx="3161905" cy="1942857"/>
          </a:xfrm>
          <a:prstGeom prst="rect">
            <a:avLst/>
          </a:prstGeom>
        </p:spPr>
      </p:pic>
      <p:pic>
        <p:nvPicPr>
          <p:cNvPr id="11" name="Snagit_PPTE535" descr="PPTE535.png"/>
          <p:cNvPicPr>
            <a:picLocks noChangeAspect="1"/>
          </p:cNvPicPr>
          <p:nvPr/>
        </p:nvPicPr>
        <p:blipFill>
          <a:blip r:embed="rId5" cstate="print"/>
          <a:stretch>
            <a:fillRect/>
          </a:stretch>
        </p:blipFill>
        <p:spPr>
          <a:xfrm>
            <a:off x="1403648" y="2852936"/>
            <a:ext cx="3742857" cy="1942857"/>
          </a:xfrm>
          <a:prstGeom prst="rect">
            <a:avLst/>
          </a:prstGeom>
        </p:spPr>
      </p:pic>
      <p:pic>
        <p:nvPicPr>
          <p:cNvPr id="12" name="Snagit_PPTFC3F" descr="PPTFC3F.png"/>
          <p:cNvPicPr>
            <a:picLocks noChangeAspect="1"/>
          </p:cNvPicPr>
          <p:nvPr/>
        </p:nvPicPr>
        <p:blipFill>
          <a:blip r:embed="rId6" cstate="print"/>
          <a:stretch>
            <a:fillRect/>
          </a:stretch>
        </p:blipFill>
        <p:spPr>
          <a:xfrm>
            <a:off x="1348517" y="3068960"/>
            <a:ext cx="4447619" cy="1942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FHIR</a:t>
            </a:r>
            <a:endParaRPr lang="en-CA" dirty="0"/>
          </a:p>
        </p:txBody>
      </p:sp>
      <p:sp>
        <p:nvSpPr>
          <p:cNvPr id="3" name="Content Placeholder 2"/>
          <p:cNvSpPr>
            <a:spLocks noGrp="1"/>
          </p:cNvSpPr>
          <p:nvPr>
            <p:ph idx="1"/>
          </p:nvPr>
        </p:nvSpPr>
        <p:spPr/>
        <p:txBody>
          <a:bodyPr/>
          <a:lstStyle/>
          <a:p>
            <a:r>
              <a:rPr lang="en-CA" sz="2900" b="0" dirty="0" smtClean="0"/>
              <a:t>Access public server using</a:t>
            </a:r>
          </a:p>
          <a:p>
            <a:pPr lvl="1"/>
            <a:r>
              <a:rPr lang="en-CA" sz="2400" dirty="0" smtClean="0"/>
              <a:t>Browser  can be used for Read</a:t>
            </a:r>
          </a:p>
          <a:p>
            <a:pPr lvl="1"/>
            <a:r>
              <a:rPr lang="en-CA" sz="2400" dirty="0" smtClean="0"/>
              <a:t>Developer Tools to </a:t>
            </a:r>
            <a:r>
              <a:rPr lang="en-CA" sz="2400" b="0" dirty="0" smtClean="0"/>
              <a:t>Create and Update </a:t>
            </a:r>
          </a:p>
          <a:p>
            <a:pPr lvl="2"/>
            <a:r>
              <a:rPr lang="en-CA" sz="2200" dirty="0" smtClean="0"/>
              <a:t>Curl – command line tool</a:t>
            </a:r>
          </a:p>
          <a:p>
            <a:pPr lvl="2"/>
            <a:r>
              <a:rPr lang="en-CA" sz="2200" b="0" dirty="0" smtClean="0"/>
              <a:t>Fiddler, Postman and other applications</a:t>
            </a:r>
          </a:p>
          <a:p>
            <a:pPr lvl="2"/>
            <a:r>
              <a:rPr lang="en-CA" sz="2200" dirty="0" err="1" smtClean="0"/>
              <a:t>ClinFHIR</a:t>
            </a:r>
            <a:r>
              <a:rPr lang="en-CA" sz="2200" dirty="0" smtClean="0"/>
              <a:t>, </a:t>
            </a:r>
            <a:r>
              <a:rPr lang="en-CA" sz="2200" dirty="0" err="1" smtClean="0"/>
              <a:t>NotePad</a:t>
            </a:r>
            <a:r>
              <a:rPr lang="en-CA" sz="2200" dirty="0" smtClean="0"/>
              <a:t>++ </a:t>
            </a:r>
            <a:r>
              <a:rPr lang="en-CA" sz="2200" dirty="0" err="1" smtClean="0"/>
              <a:t>Plugin</a:t>
            </a:r>
            <a:endParaRPr lang="en-CA" sz="2200" dirty="0" smtClean="0"/>
          </a:p>
          <a:p>
            <a:pPr lvl="1"/>
            <a:r>
              <a:rPr lang="en-CA" dirty="0" smtClean="0"/>
              <a:t>Applications</a:t>
            </a:r>
          </a:p>
          <a:p>
            <a:pPr lvl="2"/>
            <a:r>
              <a:rPr lang="en-CA" dirty="0" smtClean="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spTree>
    <p:extLst>
      <p:ext uri="{BB962C8B-B14F-4D97-AF65-F5344CB8AC3E}">
        <p14:creationId xmlns="" xmlns:p14="http://schemas.microsoft.com/office/powerpoint/2010/main" val="420330950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FHIR</a:t>
            </a:r>
            <a:r>
              <a:rPr lang="en-AU" dirty="0" smtClean="0"/>
              <a:t> </a:t>
            </a:r>
            <a:r>
              <a:rPr lang="en-AU" dirty="0" smtClean="0"/>
              <a:t>Operations</a:t>
            </a:r>
            <a:endParaRPr lang="en-AU" dirty="0"/>
          </a:p>
        </p:txBody>
      </p:sp>
      <p:pic>
        <p:nvPicPr>
          <p:cNvPr id="5" name="Snagit_PPT84E0" descr="PPT84E0.png"/>
          <p:cNvPicPr>
            <a:picLocks noChangeAspect="1"/>
          </p:cNvPicPr>
          <p:nvPr/>
        </p:nvPicPr>
        <p:blipFill>
          <a:blip r:embed="rId3" cstate="print"/>
          <a:stretch>
            <a:fillRect/>
          </a:stretch>
        </p:blipFill>
        <p:spPr>
          <a:xfrm>
            <a:off x="971600" y="1700808"/>
            <a:ext cx="7583215" cy="4766007"/>
          </a:xfrm>
          <a:prstGeom prst="rect">
            <a:avLst/>
          </a:prstGeom>
        </p:spPr>
      </p:pic>
    </p:spTree>
    <p:extLst>
      <p:ext uri="{BB962C8B-B14F-4D97-AF65-F5344CB8AC3E}">
        <p14:creationId xmlns="" xmlns:p14="http://schemas.microsoft.com/office/powerpoint/2010/main" val="28093233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RPC (Operations) vs REST</a:t>
            </a:r>
            <a:endParaRPr lang="en-AU" dirty="0"/>
          </a:p>
        </p:txBody>
      </p:sp>
      <p:sp>
        <p:nvSpPr>
          <p:cNvPr id="3" name="Content Placeholder 2"/>
          <p:cNvSpPr>
            <a:spLocks noGrp="1"/>
          </p:cNvSpPr>
          <p:nvPr>
            <p:ph sz="quarter" idx="1"/>
          </p:nvPr>
        </p:nvSpPr>
        <p:spPr>
          <a:xfrm>
            <a:off x="467544" y="1772816"/>
            <a:ext cx="7772400" cy="4515082"/>
          </a:xfrm>
        </p:spPr>
        <p:txBody>
          <a:bodyPr/>
          <a:lstStyle/>
          <a:p>
            <a:r>
              <a:rPr lang="en-AU" dirty="0" smtClean="0"/>
              <a:t>RPC (Remote Procedure Call):</a:t>
            </a:r>
          </a:p>
          <a:p>
            <a:pPr lvl="1"/>
            <a:r>
              <a:rPr lang="en-AU" dirty="0" smtClean="0"/>
              <a:t>Ask a server to perform some operation</a:t>
            </a:r>
          </a:p>
          <a:p>
            <a:pPr lvl="1"/>
            <a:r>
              <a:rPr lang="en-AU" dirty="0" smtClean="0"/>
              <a:t>Hand it a set of parameters</a:t>
            </a:r>
          </a:p>
          <a:p>
            <a:pPr lvl="1"/>
            <a:r>
              <a:rPr lang="en-AU" dirty="0" smtClean="0"/>
              <a:t>Server performs some operations</a:t>
            </a:r>
          </a:p>
          <a:p>
            <a:pPr lvl="1"/>
            <a:r>
              <a:rPr lang="en-AU" dirty="0" smtClean="0"/>
              <a:t>Returns a set of parameters</a:t>
            </a:r>
            <a:endParaRPr lang="en-AU" dirty="0"/>
          </a:p>
          <a:p>
            <a:r>
              <a:rPr lang="en-AU" dirty="0" smtClean="0"/>
              <a:t>REST:</a:t>
            </a:r>
          </a:p>
          <a:p>
            <a:pPr lvl="1"/>
            <a:r>
              <a:rPr lang="en-AU" dirty="0" smtClean="0"/>
              <a:t>Define a URI that represents the state of something</a:t>
            </a:r>
          </a:p>
          <a:p>
            <a:pPr lvl="1"/>
            <a:r>
              <a:rPr lang="en-AU" dirty="0" smtClean="0"/>
              <a:t>Tell the server what the state should be </a:t>
            </a:r>
          </a:p>
          <a:p>
            <a:pPr lvl="1"/>
            <a:r>
              <a:rPr lang="en-AU" dirty="0" smtClean="0"/>
              <a:t>Server makes the state change happen</a:t>
            </a:r>
            <a:endParaRPr lang="en-AU" dirty="0"/>
          </a:p>
        </p:txBody>
      </p:sp>
    </p:spTree>
    <p:extLst>
      <p:ext uri="{BB962C8B-B14F-4D97-AF65-F5344CB8AC3E}">
        <p14:creationId xmlns="" xmlns:p14="http://schemas.microsoft.com/office/powerpoint/2010/main" val="2809323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RPC vs REST example</a:t>
            </a:r>
            <a:endParaRPr lang="en-AU" dirty="0"/>
          </a:p>
        </p:txBody>
      </p:sp>
      <p:sp>
        <p:nvSpPr>
          <p:cNvPr id="3" name="Content Placeholder 2"/>
          <p:cNvSpPr>
            <a:spLocks noGrp="1"/>
          </p:cNvSpPr>
          <p:nvPr>
            <p:ph sz="quarter" idx="1"/>
          </p:nvPr>
        </p:nvSpPr>
        <p:spPr>
          <a:xfrm>
            <a:off x="539552" y="1772816"/>
            <a:ext cx="7787208" cy="4515082"/>
          </a:xfrm>
        </p:spPr>
        <p:txBody>
          <a:bodyPr/>
          <a:lstStyle/>
          <a:p>
            <a:r>
              <a:rPr lang="en-AU" sz="2800" dirty="0" smtClean="0"/>
              <a:t>Example: </a:t>
            </a:r>
          </a:p>
          <a:p>
            <a:pPr lvl="1"/>
            <a:r>
              <a:rPr lang="en-AU" sz="2400" dirty="0" smtClean="0"/>
              <a:t>A device that monitors a patient %0</a:t>
            </a:r>
            <a:r>
              <a:rPr lang="en-AU" sz="2400" baseline="-25000" dirty="0" smtClean="0"/>
              <a:t>2</a:t>
            </a:r>
            <a:r>
              <a:rPr lang="en-AU" sz="2400" dirty="0" smtClean="0"/>
              <a:t> </a:t>
            </a:r>
            <a:r>
              <a:rPr lang="en-AU" sz="2400" dirty="0"/>
              <a:t>S</a:t>
            </a:r>
            <a:r>
              <a:rPr lang="en-AU" sz="2400" dirty="0" smtClean="0"/>
              <a:t>at</a:t>
            </a:r>
          </a:p>
          <a:p>
            <a:pPr lvl="1"/>
            <a:r>
              <a:rPr lang="en-AU" sz="2400" dirty="0" smtClean="0"/>
              <a:t>Raises an alarm on EHR if it’s too low</a:t>
            </a:r>
          </a:p>
          <a:p>
            <a:pPr lvl="1"/>
            <a:r>
              <a:rPr lang="en-AU" sz="2400" dirty="0" smtClean="0"/>
              <a:t>EHR can turn the alarm off</a:t>
            </a:r>
          </a:p>
          <a:p>
            <a:r>
              <a:rPr lang="en-AU" sz="2800" dirty="0" smtClean="0"/>
              <a:t>RPC:</a:t>
            </a:r>
          </a:p>
          <a:p>
            <a:pPr lvl="1"/>
            <a:r>
              <a:rPr lang="en-AU" sz="2400" dirty="0" smtClean="0"/>
              <a:t>POST </a:t>
            </a:r>
            <a:r>
              <a:rPr lang="en-AU" sz="2400" dirty="0" smtClean="0">
                <a:hlinkClick r:id="rId2"/>
              </a:rPr>
              <a:t>http://acme.org/devices/turnOffAlarm</a:t>
            </a:r>
            <a:endParaRPr lang="en-AU" sz="2400" dirty="0" smtClean="0"/>
          </a:p>
          <a:p>
            <a:pPr lvl="1"/>
            <a:r>
              <a:rPr lang="en-AU" sz="2400" dirty="0" smtClean="0"/>
              <a:t>Parameters: device id, alarm id</a:t>
            </a:r>
          </a:p>
          <a:p>
            <a:r>
              <a:rPr lang="en-AU" sz="2800" dirty="0" smtClean="0"/>
              <a:t>REST:</a:t>
            </a:r>
          </a:p>
          <a:p>
            <a:pPr lvl="1"/>
            <a:r>
              <a:rPr lang="en-AU" sz="2400" dirty="0" smtClean="0"/>
              <a:t>POST </a:t>
            </a:r>
            <a:r>
              <a:rPr lang="en-AU" sz="2400" dirty="0" smtClean="0">
                <a:hlinkClick r:id="rId3"/>
              </a:rPr>
              <a:t>http://acme.org/devices/[deviceid]/[alarmid</a:t>
            </a:r>
            <a:r>
              <a:rPr lang="en-AU" sz="2400" dirty="0" smtClean="0"/>
              <a:t>]</a:t>
            </a:r>
          </a:p>
          <a:p>
            <a:pPr lvl="1"/>
            <a:r>
              <a:rPr lang="en-AU" sz="2400" dirty="0" smtClean="0"/>
              <a:t>Content: data to say “Alarm is off” </a:t>
            </a:r>
            <a:endParaRPr lang="en-AU" sz="2400"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127</a:t>
            </a:fld>
            <a:endParaRPr lang="en-US" dirty="0"/>
          </a:p>
        </p:txBody>
      </p:sp>
    </p:spTree>
    <p:extLst>
      <p:ext uri="{BB962C8B-B14F-4D97-AF65-F5344CB8AC3E}">
        <p14:creationId xmlns="" xmlns:p14="http://schemas.microsoft.com/office/powerpoint/2010/main" val="322207166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FHIR</a:t>
            </a:r>
            <a:r>
              <a:rPr lang="en-AU" dirty="0" smtClean="0"/>
              <a:t> </a:t>
            </a:r>
            <a:r>
              <a:rPr lang="en-AU" dirty="0" smtClean="0"/>
              <a:t>Operations</a:t>
            </a:r>
            <a:endParaRPr lang="en-AU" dirty="0"/>
          </a:p>
        </p:txBody>
      </p:sp>
      <p:pic>
        <p:nvPicPr>
          <p:cNvPr id="4" name="Snagit_PPT1CEB" descr="PPT1CEB.png"/>
          <p:cNvPicPr>
            <a:picLocks noChangeAspect="1"/>
          </p:cNvPicPr>
          <p:nvPr/>
        </p:nvPicPr>
        <p:blipFill>
          <a:blip r:embed="rId3" cstate="print"/>
          <a:stretch>
            <a:fillRect/>
          </a:stretch>
        </p:blipFill>
        <p:spPr>
          <a:xfrm>
            <a:off x="1331640" y="1844824"/>
            <a:ext cx="6108659" cy="4580036"/>
          </a:xfrm>
          <a:prstGeom prst="rect">
            <a:avLst/>
          </a:prstGeom>
        </p:spPr>
      </p:pic>
    </p:spTree>
    <p:extLst>
      <p:ext uri="{BB962C8B-B14F-4D97-AF65-F5344CB8AC3E}">
        <p14:creationId xmlns="" xmlns:p14="http://schemas.microsoft.com/office/powerpoint/2010/main" val="2809323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&amp; conformance</a:t>
            </a:r>
            <a:endParaRPr lang="en-CA"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129</a:t>
            </a:fld>
            <a:endParaRPr lang="en-CA" dirty="0"/>
          </a:p>
        </p:txBody>
      </p:sp>
      <p:pic>
        <p:nvPicPr>
          <p:cNvPr id="7" name="Snagit_PPT3712" descr="PPT3712.png"/>
          <p:cNvPicPr>
            <a:picLocks noChangeAspect="1"/>
          </p:cNvPicPr>
          <p:nvPr/>
        </p:nvPicPr>
        <p:blipFill>
          <a:blip r:embed="rId3" cstate="print"/>
          <a:stretch>
            <a:fillRect/>
          </a:stretch>
        </p:blipFill>
        <p:spPr>
          <a:xfrm>
            <a:off x="899591" y="1772816"/>
            <a:ext cx="7332625" cy="4608512"/>
          </a:xfrm>
          <a:prstGeom prst="rect">
            <a:avLst/>
          </a:prstGeom>
        </p:spPr>
      </p:pic>
    </p:spTree>
    <p:extLst>
      <p:ext uri="{BB962C8B-B14F-4D97-AF65-F5344CB8AC3E}">
        <p14:creationId xmlns="" xmlns:p14="http://schemas.microsoft.com/office/powerpoint/2010/main" val="1065660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Genesis of FHIR</a:t>
            </a:r>
            <a:endParaRPr lang="en-CA" dirty="0"/>
          </a:p>
        </p:txBody>
      </p:sp>
      <p:sp>
        <p:nvSpPr>
          <p:cNvPr id="3" name="Content Placeholder 2"/>
          <p:cNvSpPr>
            <a:spLocks noGrp="1"/>
          </p:cNvSpPr>
          <p:nvPr>
            <p:ph idx="1"/>
          </p:nvPr>
        </p:nvSpPr>
        <p:spPr/>
        <p:txBody>
          <a:bodyPr/>
          <a:lstStyle/>
          <a:p>
            <a:r>
              <a:rPr lang="en-US" sz="2800" dirty="0" smtClean="0"/>
              <a:t>Q: So what did HL7 have to offer in this space?</a:t>
            </a:r>
          </a:p>
          <a:p>
            <a:r>
              <a:rPr lang="en-US" sz="2800" dirty="0" smtClean="0"/>
              <a:t>A:</a:t>
            </a:r>
          </a:p>
          <a:p>
            <a:pPr lvl="1"/>
            <a:r>
              <a:rPr lang="en-US" sz="2400" dirty="0" smtClean="0"/>
              <a:t>V2 old, and limited by it’s own rules (though hugely successful)</a:t>
            </a:r>
          </a:p>
          <a:p>
            <a:pPr lvl="1"/>
            <a:r>
              <a:rPr lang="en-US" sz="2400" dirty="0" smtClean="0"/>
              <a:t>V3 too slow and too hard</a:t>
            </a:r>
          </a:p>
          <a:p>
            <a:pPr lvl="1"/>
            <a:r>
              <a:rPr lang="en-US" sz="2400" dirty="0" smtClean="0"/>
              <a:t>CDA has success, but both limited and too hard</a:t>
            </a:r>
          </a:p>
          <a:p>
            <a:pPr lvl="1"/>
            <a:r>
              <a:rPr lang="en-US" sz="2400" dirty="0"/>
              <a:t>Different contexts of interoperability </a:t>
            </a:r>
            <a:r>
              <a:rPr lang="en-US" sz="2400" dirty="0">
                <a:sym typeface="Wingdings" panose="05000000000000000000" pitchFamily="2" charset="2"/>
              </a:rPr>
              <a:t> different representations that aren’t compatible</a:t>
            </a:r>
          </a:p>
          <a:p>
            <a:pPr lvl="1"/>
            <a:r>
              <a:rPr lang="en-US" sz="2400" dirty="0">
                <a:sym typeface="Wingdings" panose="05000000000000000000" pitchFamily="2" charset="2"/>
              </a:rPr>
              <a:t>Nothing suitable for light-weight integration, </a:t>
            </a:r>
            <a:r>
              <a:rPr lang="en-US" sz="2400" dirty="0" smtClean="0">
                <a:sym typeface="Wingdings" panose="05000000000000000000" pitchFamily="2" charset="2"/>
              </a:rPr>
              <a:t/>
            </a:r>
            <a:br>
              <a:rPr lang="en-US" sz="2400" dirty="0" smtClean="0">
                <a:sym typeface="Wingdings" panose="05000000000000000000" pitchFamily="2" charset="2"/>
              </a:rPr>
            </a:br>
            <a:r>
              <a:rPr lang="en-US" sz="2400" dirty="0" smtClean="0">
                <a:sym typeface="Wingdings" panose="05000000000000000000" pitchFamily="2" charset="2"/>
              </a:rPr>
              <a:t>or </a:t>
            </a:r>
            <a:r>
              <a:rPr lang="en-US" sz="2400" dirty="0">
                <a:sym typeface="Wingdings" panose="05000000000000000000" pitchFamily="2" charset="2"/>
              </a:rPr>
              <a:t>for Health 2.0</a:t>
            </a:r>
            <a:endParaRPr lang="en-US" sz="2400" dirty="0"/>
          </a:p>
          <a:p>
            <a:pPr lvl="1"/>
            <a:endParaRPr lang="en-US" sz="24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 xmlns:p14="http://schemas.microsoft.com/office/powerpoint/2010/main" val="574723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sz="2800" dirty="0" smtClean="0"/>
              <a:t>Many </a:t>
            </a:r>
            <a:r>
              <a:rPr lang="en-US" sz="2800" dirty="0"/>
              <a:t>different contexts in </a:t>
            </a:r>
            <a:r>
              <a:rPr lang="en-US" sz="2800" dirty="0" smtClean="0"/>
              <a:t>healthcare, but a single set of Resources</a:t>
            </a:r>
          </a:p>
          <a:p>
            <a:r>
              <a:rPr lang="en-US" sz="2800" dirty="0" smtClean="0"/>
              <a:t>Need </a:t>
            </a:r>
            <a:r>
              <a:rPr lang="en-US" sz="2800" dirty="0"/>
              <a:t>to be able to describe restrictions </a:t>
            </a:r>
            <a:r>
              <a:rPr lang="en-US" sz="2800" dirty="0" smtClean="0"/>
              <a:t>based on use and context</a:t>
            </a:r>
          </a:p>
          <a:p>
            <a:r>
              <a:rPr lang="en-US" sz="2800" dirty="0" smtClean="0"/>
              <a:t>Allow </a:t>
            </a:r>
            <a:r>
              <a:rPr lang="en-US" sz="2800" dirty="0"/>
              <a:t>for these usage statements </a:t>
            </a:r>
            <a:r>
              <a:rPr lang="en-US" sz="2800" dirty="0" smtClean="0"/>
              <a:t>to:</a:t>
            </a:r>
          </a:p>
          <a:p>
            <a:pPr lvl="1"/>
            <a:r>
              <a:rPr lang="en-US" sz="2000" dirty="0" smtClean="0"/>
              <a:t>Authored in a structured manner</a:t>
            </a:r>
          </a:p>
          <a:p>
            <a:pPr lvl="1"/>
            <a:r>
              <a:rPr lang="en-US" sz="2000" dirty="0" smtClean="0"/>
              <a:t>Published in a repository</a:t>
            </a:r>
          </a:p>
          <a:p>
            <a:pPr lvl="1"/>
            <a:r>
              <a:rPr lang="en-US" sz="2000" dirty="0" smtClean="0"/>
              <a:t>Used </a:t>
            </a:r>
            <a:r>
              <a:rPr lang="en-US" sz="2000" dirty="0"/>
              <a:t>as the basis for </a:t>
            </a:r>
            <a:r>
              <a:rPr lang="en-US" sz="2000" dirty="0" smtClean="0"/>
              <a:t>validation, code</a:t>
            </a:r>
            <a:r>
              <a:rPr lang="en-US" sz="2000" dirty="0"/>
              <a:t>, report and UI generation</a:t>
            </a:r>
            <a:r>
              <a:rPr lang="en-US" sz="2000" dirty="0" smtClean="0"/>
              <a:t>.</a:t>
            </a:r>
          </a:p>
          <a:p>
            <a:r>
              <a:rPr lang="en-AU" sz="2400" dirty="0"/>
              <a:t>Note Profiling is going to be very important</a:t>
            </a:r>
          </a:p>
          <a:p>
            <a:pPr lvl="1"/>
            <a:r>
              <a:rPr lang="en-AU" sz="2000" dirty="0"/>
              <a:t>‘Message from the chair’</a:t>
            </a:r>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130</a:t>
            </a:fld>
            <a:endParaRPr lang="en-CA" dirty="0"/>
          </a:p>
        </p:txBody>
      </p:sp>
    </p:spTree>
    <p:extLst>
      <p:ext uri="{BB962C8B-B14F-4D97-AF65-F5344CB8AC3E}">
        <p14:creationId xmlns="" xmlns:p14="http://schemas.microsoft.com/office/powerpoint/2010/main" val="19299155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131</a:t>
            </a:fld>
            <a:endParaRPr lang="en-CA"/>
          </a:p>
        </p:txBody>
      </p:sp>
    </p:spTree>
    <p:extLst>
      <p:ext uri="{BB962C8B-B14F-4D97-AF65-F5344CB8AC3E}">
        <p14:creationId xmlns="" xmlns:p14="http://schemas.microsoft.com/office/powerpoint/2010/main" val="188242087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 For example...</a:t>
            </a:r>
            <a:endParaRPr lang="nl-NL"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132</a:t>
            </a:fld>
            <a:endParaRPr lang="en-CA"/>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970318"/>
          </a:xfrm>
          <a:prstGeom prst="rect">
            <a:avLst/>
          </a:prstGeom>
          <a:noFill/>
        </p:spPr>
        <p:txBody>
          <a:bodyPr wrap="square" rtlCol="0">
            <a:spAutoFit/>
          </a:bodyPr>
          <a:lstStyle/>
          <a:p>
            <a:r>
              <a:rPr lang="en-US" sz="1800" dirty="0" smtClean="0">
                <a:solidFill>
                  <a:schemeClr val="tx1"/>
                </a:solidFill>
              </a:rPr>
              <a:t>Require that the identifier uses the NHI – and is required</a:t>
            </a:r>
          </a:p>
          <a:p>
            <a:endParaRPr lang="en-US" sz="1800" dirty="0">
              <a:solidFill>
                <a:schemeClr val="tx1"/>
              </a:solidFill>
            </a:endParaRPr>
          </a:p>
          <a:p>
            <a:r>
              <a:rPr lang="en-US" sz="1800" dirty="0" smtClean="0">
                <a:solidFill>
                  <a:schemeClr val="tx1"/>
                </a:solidFill>
              </a:rPr>
              <a:t>Limit names to just 1 (instead of 0..*)</a:t>
            </a:r>
          </a:p>
          <a:p>
            <a:endParaRPr lang="en-US" sz="1800" dirty="0">
              <a:solidFill>
                <a:schemeClr val="tx1"/>
              </a:solidFill>
            </a:endParaRPr>
          </a:p>
          <a:p>
            <a:endParaRPr lang="en-US" sz="1800" dirty="0" smtClean="0">
              <a:solidFill>
                <a:schemeClr val="tx1"/>
              </a:solidFill>
            </a:endParaRPr>
          </a:p>
          <a:p>
            <a:r>
              <a:rPr lang="en-US" sz="1800" dirty="0" smtClean="0">
                <a:solidFill>
                  <a:schemeClr val="tx1"/>
                </a:solidFill>
              </a:rPr>
              <a:t>Limit </a:t>
            </a:r>
            <a:r>
              <a:rPr lang="en-US" sz="1800" dirty="0" err="1" smtClean="0">
                <a:solidFill>
                  <a:schemeClr val="tx1"/>
                </a:solidFill>
              </a:rPr>
              <a:t>maritalStatus</a:t>
            </a:r>
            <a:r>
              <a:rPr lang="en-US" sz="1800" dirty="0" smtClean="0">
                <a:solidFill>
                  <a:schemeClr val="tx1"/>
                </a:solidFill>
              </a:rPr>
              <a:t> to another set of codes that extends the one from HL7 international</a:t>
            </a:r>
          </a:p>
          <a:p>
            <a:endParaRPr lang="en-US" sz="1800" dirty="0">
              <a:solidFill>
                <a:schemeClr val="tx1"/>
              </a:solidFill>
            </a:endParaRPr>
          </a:p>
          <a:p>
            <a:r>
              <a:rPr lang="en-US" sz="1800" dirty="0" smtClean="0">
                <a:solidFill>
                  <a:schemeClr val="tx1"/>
                </a:solidFill>
              </a:rPr>
              <a:t>Add an extension to support “</a:t>
            </a:r>
            <a:r>
              <a:rPr lang="en-US" sz="1800" dirty="0" err="1" smtClean="0">
                <a:solidFill>
                  <a:schemeClr val="tx1"/>
                </a:solidFill>
              </a:rPr>
              <a:t>Iwi</a:t>
            </a:r>
            <a:r>
              <a:rPr lang="en-US" sz="1800" dirty="0" smtClean="0">
                <a:solidFill>
                  <a:schemeClr val="tx1"/>
                </a:solidFill>
              </a:rPr>
              <a:t>”</a:t>
            </a:r>
          </a:p>
          <a:p>
            <a:endParaRPr lang="en-US" dirty="0" smtClean="0"/>
          </a:p>
          <a:p>
            <a:r>
              <a:rPr lang="en-US" dirty="0" smtClean="0"/>
              <a:t>Constrain out animal element(card = 0..0)</a:t>
            </a:r>
            <a:endParaRPr lang="en-US" sz="1800" dirty="0" smtClean="0">
              <a:solidFill>
                <a:schemeClr val="tx1"/>
              </a:solidFill>
            </a:endParaRP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30776567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Extensions</a:t>
            </a:r>
            <a:endParaRPr lang="en-CA" dirty="0"/>
          </a:p>
        </p:txBody>
      </p:sp>
      <p:pic>
        <p:nvPicPr>
          <p:cNvPr id="7" name="Snagit_PPTC406" descr="PPTC406.png"/>
          <p:cNvPicPr>
            <a:picLocks noGrp="1" noChangeAspect="1"/>
          </p:cNvPicPr>
          <p:nvPr>
            <p:ph idx="1"/>
          </p:nvPr>
        </p:nvPicPr>
        <p:blipFill>
          <a:blip r:embed="rId3" cstate="print"/>
          <a:stretch>
            <a:fillRect/>
          </a:stretch>
        </p:blipFill>
        <p:spPr>
          <a:xfrm>
            <a:off x="1259632" y="1692119"/>
            <a:ext cx="5988865" cy="4833225"/>
          </a:xfrm>
        </p:spPr>
      </p:pic>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133</a:t>
            </a:fld>
            <a:endParaRPr lang="en-CA" dirty="0"/>
          </a:p>
        </p:txBody>
      </p:sp>
    </p:spTree>
    <p:extLst>
      <p:ext uri="{BB962C8B-B14F-4D97-AF65-F5344CB8AC3E}">
        <p14:creationId xmlns="" xmlns:p14="http://schemas.microsoft.com/office/powerpoint/2010/main" val="323731700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Case for Extensions</a:t>
            </a:r>
            <a:endParaRPr lang="en-CA" dirty="0"/>
          </a:p>
        </p:txBody>
      </p:sp>
      <p:sp>
        <p:nvSpPr>
          <p:cNvPr id="3" name="Content Placeholder 2"/>
          <p:cNvSpPr>
            <a:spLocks noGrp="1"/>
          </p:cNvSpPr>
          <p:nvPr>
            <p:ph idx="1"/>
          </p:nvPr>
        </p:nvSpPr>
        <p:spPr/>
        <p:txBody>
          <a:bodyPr/>
          <a:lstStyle/>
          <a:p>
            <a:r>
              <a:rPr lang="en-US" dirty="0" smtClean="0"/>
              <a:t>Extensions are often problematic in existing HL7 specs</a:t>
            </a:r>
          </a:p>
          <a:p>
            <a:pPr lvl="1"/>
            <a:r>
              <a:rPr lang="en-US" dirty="0" smtClean="0"/>
              <a:t>Z-segments in v2</a:t>
            </a:r>
          </a:p>
          <a:p>
            <a:pPr lvl="2"/>
            <a:r>
              <a:rPr lang="en-US" dirty="0" smtClean="0"/>
              <a:t>What does this mean?</a:t>
            </a:r>
          </a:p>
          <a:p>
            <a:pPr lvl="3"/>
            <a:r>
              <a:rPr lang="en-US" dirty="0" smtClean="0">
                <a:latin typeface="Courier New" pitchFamily="49" charset="0"/>
                <a:cs typeface="Courier New" pitchFamily="49" charset="0"/>
              </a:rPr>
              <a:t>ZSB|20080117|Q^57|4.30^uL</a:t>
            </a:r>
          </a:p>
          <a:p>
            <a:pPr lvl="1"/>
            <a:r>
              <a:rPr lang="en-US" dirty="0" smtClean="0"/>
              <a:t>Foreign namespaces in CDA/V3</a:t>
            </a:r>
          </a:p>
          <a:p>
            <a:pPr lvl="2"/>
            <a:r>
              <a:rPr lang="en-US" dirty="0" smtClean="0"/>
              <a:t>Break schemas</a:t>
            </a:r>
            <a:endParaRPr lang="en-US" dirty="0"/>
          </a:p>
          <a:p>
            <a:r>
              <a:rPr lang="en-US" dirty="0" smtClean="0"/>
              <a:t>Simple choice – design for absolutely everything or allow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dirty="0"/>
          </a:p>
        </p:txBody>
      </p:sp>
      <p:pic>
        <p:nvPicPr>
          <p:cNvPr id="6146" name="Picture 2" descr="C:\Users\office\AppData\Local\Microsoft\Windows\Temporary Internet Files\Content.IE5\272C75AG\MC900048360[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44208" y="2446574"/>
            <a:ext cx="981075" cy="18272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95845056"/>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Extensions</a:t>
            </a:r>
            <a:endParaRPr lang="en-AU" dirty="0"/>
          </a:p>
        </p:txBody>
      </p:sp>
      <p:sp>
        <p:nvSpPr>
          <p:cNvPr id="3" name="Content Placeholder 2"/>
          <p:cNvSpPr>
            <a:spLocks noGrp="1"/>
          </p:cNvSpPr>
          <p:nvPr>
            <p:ph sz="quarter" idx="1"/>
          </p:nvPr>
        </p:nvSpPr>
        <p:spPr>
          <a:xfrm>
            <a:off x="611560" y="1772816"/>
            <a:ext cx="7772400" cy="4752528"/>
          </a:xfrm>
        </p:spPr>
        <p:txBody>
          <a:bodyPr/>
          <a:lstStyle/>
          <a:p>
            <a:r>
              <a:rPr lang="en-AU" sz="2400" dirty="0" smtClean="0"/>
              <a:t>FHIR has a standard framework for extensions</a:t>
            </a:r>
          </a:p>
          <a:p>
            <a:pPr lvl="1"/>
            <a:r>
              <a:rPr lang="en-AU" sz="2000" dirty="0" smtClean="0"/>
              <a:t>Built into wire format</a:t>
            </a:r>
          </a:p>
          <a:p>
            <a:r>
              <a:rPr lang="en-AU" sz="2400" dirty="0" smtClean="0"/>
              <a:t>Every FHIR element can be extended</a:t>
            </a:r>
          </a:p>
          <a:p>
            <a:pPr lvl="1"/>
            <a:r>
              <a:rPr lang="en-AU" sz="2000" dirty="0" smtClean="0"/>
              <a:t>Including </a:t>
            </a:r>
            <a:r>
              <a:rPr lang="en-AU" sz="2000" dirty="0" err="1" smtClean="0"/>
              <a:t>datatypes</a:t>
            </a:r>
            <a:endParaRPr lang="en-AU" sz="2000" dirty="0" smtClean="0"/>
          </a:p>
          <a:p>
            <a:r>
              <a:rPr lang="en-AU" sz="2400" dirty="0" smtClean="0"/>
              <a:t>Every extension has:</a:t>
            </a:r>
          </a:p>
          <a:p>
            <a:pPr lvl="1"/>
            <a:r>
              <a:rPr lang="en-AU" sz="2000" dirty="0" smtClean="0"/>
              <a:t>Reference to a computable definition</a:t>
            </a:r>
          </a:p>
          <a:p>
            <a:pPr lvl="1"/>
            <a:r>
              <a:rPr lang="en-AU" sz="2000" dirty="0" smtClean="0"/>
              <a:t>Value – from a set of known types</a:t>
            </a:r>
          </a:p>
          <a:p>
            <a:r>
              <a:rPr lang="en-AU" sz="2400" dirty="0" smtClean="0"/>
              <a:t>Every system can read, write, store and exchange all legal extensions</a:t>
            </a:r>
          </a:p>
          <a:p>
            <a:r>
              <a:rPr lang="en-AU" sz="2400" dirty="0" smtClean="0"/>
              <a:t>All extensions are valid by schema etc.</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135</a:t>
            </a:fld>
            <a:endParaRPr lang="en-US" dirty="0"/>
          </a:p>
        </p:txBody>
      </p:sp>
    </p:spTree>
    <p:extLst>
      <p:ext uri="{BB962C8B-B14F-4D97-AF65-F5344CB8AC3E}">
        <p14:creationId xmlns="" xmlns:p14="http://schemas.microsoft.com/office/powerpoint/2010/main" val="101721123"/>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smtClean="0"/>
              <a:t>Extensions</a:t>
            </a:r>
            <a:endParaRPr lang="en-US" noProof="0" dirty="0"/>
          </a:p>
        </p:txBody>
      </p:sp>
      <p:sp>
        <p:nvSpPr>
          <p:cNvPr id="3" name="Content Placeholder 2"/>
          <p:cNvSpPr>
            <a:spLocks noGrp="1"/>
          </p:cNvSpPr>
          <p:nvPr>
            <p:ph idx="1"/>
          </p:nvPr>
        </p:nvSpPr>
        <p:spPr/>
        <p:txBody>
          <a:bodyPr>
            <a:noAutofit/>
          </a:bodyPr>
          <a:lstStyle/>
          <a:p>
            <a:pPr lvl="0"/>
            <a:r>
              <a:rPr lang="en-US" sz="2400" noProof="0" dirty="0" smtClean="0"/>
              <a:t>In FHIR, extensions are “normal”</a:t>
            </a:r>
          </a:p>
          <a:p>
            <a:pPr lvl="1"/>
            <a:r>
              <a:rPr lang="en-US" sz="2000" noProof="0" dirty="0" smtClean="0"/>
              <a:t>Consequence of the 80% rule – keep the simple stuff simple</a:t>
            </a:r>
          </a:p>
          <a:p>
            <a:pPr lvl="1"/>
            <a:r>
              <a:rPr lang="en-US" sz="2000" noProof="0" dirty="0" smtClean="0"/>
              <a:t>Extensions can exist anywhere</a:t>
            </a:r>
          </a:p>
          <a:p>
            <a:pPr lvl="2"/>
            <a:r>
              <a:rPr lang="en-US" sz="1800" noProof="0" dirty="0" smtClean="0"/>
              <a:t>Resource, Element, </a:t>
            </a:r>
            <a:r>
              <a:rPr lang="en-US" sz="1800" noProof="0" dirty="0" err="1" smtClean="0"/>
              <a:t>DataType</a:t>
            </a:r>
            <a:endParaRPr lang="en-US" sz="1800" noProof="0" dirty="0" smtClean="0"/>
          </a:p>
          <a:p>
            <a:pPr lvl="1"/>
            <a:r>
              <a:rPr lang="en-US" sz="2000" noProof="0" dirty="0" smtClean="0"/>
              <a:t>Conformant systems can’t</a:t>
            </a:r>
            <a:r>
              <a:rPr lang="en-US" sz="2000" baseline="0" noProof="0" dirty="0" smtClean="0"/>
              <a:t> reject instances just because</a:t>
            </a:r>
            <a:r>
              <a:rPr lang="en-US" sz="2000" noProof="0" dirty="0" smtClean="0"/>
              <a:t> they contain unrecognized extensions</a:t>
            </a:r>
          </a:p>
          <a:p>
            <a:pPr lvl="1"/>
            <a:r>
              <a:rPr lang="en-US" sz="2000" dirty="0" smtClean="0"/>
              <a:t>They could:</a:t>
            </a:r>
          </a:p>
          <a:p>
            <a:pPr lvl="2"/>
            <a:r>
              <a:rPr lang="en-US" sz="1800" noProof="0" dirty="0" smtClean="0"/>
              <a:t>Display them</a:t>
            </a:r>
          </a:p>
          <a:p>
            <a:pPr lvl="3"/>
            <a:r>
              <a:rPr lang="en-US" sz="1600" dirty="0" smtClean="0"/>
              <a:t>Should be in resource narrative</a:t>
            </a:r>
            <a:endParaRPr lang="en-US" sz="1600" noProof="0" dirty="0" smtClean="0"/>
          </a:p>
          <a:p>
            <a:pPr lvl="2"/>
            <a:r>
              <a:rPr lang="en-US" sz="1800" dirty="0" smtClean="0"/>
              <a:t>Store as a ‘Blob’</a:t>
            </a:r>
          </a:p>
          <a:p>
            <a:pPr lvl="2"/>
            <a:r>
              <a:rPr lang="en-US" sz="1800" noProof="0" dirty="0" smtClean="0"/>
              <a:t>Make a conscious decision to ignore (unless </a:t>
            </a:r>
            <a:r>
              <a:rPr lang="en-US" sz="1800" noProof="0" dirty="0" err="1" smtClean="0"/>
              <a:t>ModifierExtension</a:t>
            </a:r>
            <a:r>
              <a:rPr lang="en-US" sz="1800" noProof="0" dirty="0" smtClean="0"/>
              <a:t>)</a:t>
            </a:r>
          </a:p>
          <a:p>
            <a:pPr lvl="3"/>
            <a:r>
              <a:rPr lang="en-US" sz="1600" dirty="0"/>
              <a:t>(Could lookup profile)</a:t>
            </a:r>
          </a:p>
          <a:p>
            <a:pPr lvl="2"/>
            <a:endParaRPr lang="en-US" sz="1800" noProof="0" dirty="0" smtClean="0"/>
          </a:p>
          <a:p>
            <a:pPr marL="914400" lvl="2" indent="0">
              <a:buNone/>
            </a:pPr>
            <a:r>
              <a:rPr lang="en-US" sz="1800" noProof="0" dirty="0"/>
              <a:t>	</a:t>
            </a:r>
            <a:endParaRPr lang="en-US" sz="1800" noProof="0" dirty="0" smtClean="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136</a:t>
            </a:fld>
            <a:endParaRPr lang="en-CA" dirty="0"/>
          </a:p>
        </p:txBody>
      </p:sp>
    </p:spTree>
    <p:extLst>
      <p:ext uri="{BB962C8B-B14F-4D97-AF65-F5344CB8AC3E}">
        <p14:creationId xmlns="" xmlns:p14="http://schemas.microsoft.com/office/powerpoint/2010/main" val="3938134095"/>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3" name="Content Placeholder 2"/>
          <p:cNvSpPr>
            <a:spLocks noGrp="1"/>
          </p:cNvSpPr>
          <p:nvPr>
            <p:ph idx="1"/>
          </p:nvPr>
        </p:nvSpPr>
        <p:spPr/>
        <p:txBody>
          <a:bodyPr/>
          <a:lstStyle/>
          <a:p>
            <a:r>
              <a:rPr lang="en-US" dirty="0" smtClean="0"/>
              <a:t>Core part of profiling</a:t>
            </a:r>
          </a:p>
          <a:p>
            <a:pPr lvl="1"/>
            <a:r>
              <a:rPr lang="en-US" dirty="0" smtClean="0"/>
              <a:t>(to come later)</a:t>
            </a:r>
          </a:p>
          <a:p>
            <a:r>
              <a:rPr lang="en-US" dirty="0" smtClean="0"/>
              <a:t>A separate resource (was part of profile)</a:t>
            </a:r>
          </a:p>
          <a:p>
            <a:pPr lvl="1"/>
            <a:r>
              <a:rPr lang="en-US" dirty="0" err="1" smtClean="0"/>
              <a:t>StructureDefinition</a:t>
            </a:r>
            <a:r>
              <a:rPr lang="en-US" dirty="0" smtClean="0"/>
              <a:t> </a:t>
            </a:r>
          </a:p>
          <a:p>
            <a:pPr lvl="2"/>
            <a:r>
              <a:rPr lang="en-US" dirty="0" smtClean="0"/>
              <a:t>Also used for resource definition</a:t>
            </a:r>
          </a:p>
          <a:p>
            <a:r>
              <a:rPr lang="en-US" dirty="0" smtClean="0"/>
              <a:t>Registries</a:t>
            </a:r>
          </a:p>
          <a:p>
            <a:pPr lvl="1"/>
            <a:r>
              <a:rPr lang="en-US" dirty="0" smtClean="0"/>
              <a:t>Search before build</a:t>
            </a:r>
          </a:p>
          <a:p>
            <a:pPr lvl="1"/>
            <a:r>
              <a:rPr lang="en-US" dirty="0" smtClean="0"/>
              <a:t>Promote reuse</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dirty="0"/>
          </a:p>
        </p:txBody>
      </p:sp>
    </p:spTree>
    <p:extLst>
      <p:ext uri="{BB962C8B-B14F-4D97-AF65-F5344CB8AC3E}">
        <p14:creationId xmlns="" xmlns:p14="http://schemas.microsoft.com/office/powerpoint/2010/main" val="4154458220"/>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Extension in a resource</a:t>
            </a:r>
            <a:endParaRPr lang="nl-NL"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138</a:t>
            </a:fld>
            <a:endParaRPr lang="en-CA"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398930598"/>
      </p:ext>
    </p:extLst>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Extending</a:t>
            </a:r>
            <a:r>
              <a:rPr lang="nl-NL" dirty="0" smtClean="0"/>
              <a:t> a multiple </a:t>
            </a:r>
            <a:r>
              <a:rPr lang="nl-NL" dirty="0" err="1" smtClean="0"/>
              <a:t>birth</a:t>
            </a:r>
            <a:endParaRPr lang="nl-NL"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368751" y="2362200"/>
            <a:ext cx="8377336" cy="25491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983088" y="2322711"/>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3811869" y="4184039"/>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762000" y="320185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227712" y="2837996"/>
            <a:ext cx="639688" cy="48431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3276600" y="3824000"/>
            <a:ext cx="1008112" cy="360039"/>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398372434"/>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156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04248" y="4365104"/>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7452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smtClean="0">
                <a:solidFill>
                  <a:schemeClr val="tx1"/>
                </a:solidFill>
              </a:rPr>
              <a:t>???</a:t>
            </a:r>
            <a:endParaRPr lang="en-AU" sz="1600" dirty="0">
              <a:solidFill>
                <a:schemeClr val="tx1"/>
              </a:solidFill>
            </a:endParaRPr>
          </a:p>
        </p:txBody>
      </p:sp>
    </p:spTree>
    <p:extLst>
      <p:ext uri="{BB962C8B-B14F-4D97-AF65-F5344CB8AC3E}">
        <p14:creationId xmlns:p14="http://schemas.microsoft.com/office/powerpoint/2010/main" xmlns=""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smtClean="0"/>
              <a:t>Modifier Extensions</a:t>
            </a:r>
            <a:endParaRPr lang="en-US" noProof="0" dirty="0"/>
          </a:p>
        </p:txBody>
      </p:sp>
      <p:sp>
        <p:nvSpPr>
          <p:cNvPr id="3" name="Content Placeholder 2"/>
          <p:cNvSpPr>
            <a:spLocks noGrp="1"/>
          </p:cNvSpPr>
          <p:nvPr>
            <p:ph idx="1"/>
          </p:nvPr>
        </p:nvSpPr>
        <p:spPr/>
        <p:txBody>
          <a:bodyPr/>
          <a:lstStyle/>
          <a:p>
            <a:pPr lvl="0"/>
            <a:r>
              <a:rPr lang="en-US" noProof="0" dirty="0" smtClean="0"/>
              <a:t>Also a core part of FHIR</a:t>
            </a:r>
          </a:p>
          <a:p>
            <a:pPr lvl="1"/>
            <a:r>
              <a:rPr lang="en-US" noProof="0" dirty="0" smtClean="0"/>
              <a:t>Needed because some extensions can’t be safely ignored</a:t>
            </a:r>
          </a:p>
          <a:p>
            <a:pPr lvl="1"/>
            <a:r>
              <a:rPr lang="en-US" noProof="0" dirty="0" smtClean="0"/>
              <a:t>Can’t compute on an element containing</a:t>
            </a:r>
            <a:r>
              <a:rPr lang="en-US" baseline="0" noProof="0" dirty="0" smtClean="0"/>
              <a:t> an unrecognized modifier extension.  However, can:</a:t>
            </a:r>
          </a:p>
          <a:p>
            <a:pPr lvl="2"/>
            <a:r>
              <a:rPr lang="en-US" noProof="0" dirty="0" smtClean="0"/>
              <a:t>Reject instance</a:t>
            </a:r>
          </a:p>
          <a:p>
            <a:pPr lvl="2"/>
            <a:r>
              <a:rPr lang="en-US" noProof="0" dirty="0" smtClean="0"/>
              <a:t>Just display narrative</a:t>
            </a:r>
          </a:p>
          <a:p>
            <a:pPr lvl="2"/>
            <a:r>
              <a:rPr lang="en-US" noProof="0" dirty="0" smtClean="0"/>
              <a:t>Retrieve definition &amp; seek human review</a:t>
            </a:r>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140</a:t>
            </a:fld>
            <a:endParaRPr lang="en-CA" dirty="0"/>
          </a:p>
        </p:txBody>
      </p:sp>
    </p:spTree>
    <p:extLst>
      <p:ext uri="{BB962C8B-B14F-4D97-AF65-F5344CB8AC3E}">
        <p14:creationId xmlns="" xmlns:p14="http://schemas.microsoft.com/office/powerpoint/2010/main" val="3237953730"/>
      </p:ext>
    </p:extLst>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Governing Extensions</a:t>
            </a:r>
            <a:endParaRPr lang="en-AU" dirty="0"/>
          </a:p>
        </p:txBody>
      </p:sp>
      <p:sp>
        <p:nvSpPr>
          <p:cNvPr id="3" name="Content Placeholder 2"/>
          <p:cNvSpPr>
            <a:spLocks noGrp="1"/>
          </p:cNvSpPr>
          <p:nvPr>
            <p:ph sz="quarter" idx="1"/>
          </p:nvPr>
        </p:nvSpPr>
        <p:spPr>
          <a:xfrm>
            <a:off x="611560" y="1700808"/>
            <a:ext cx="7772400" cy="4764381"/>
          </a:xfrm>
        </p:spPr>
        <p:txBody>
          <a:bodyPr/>
          <a:lstStyle/>
          <a:p>
            <a:r>
              <a:rPr lang="en-AU" sz="2800" dirty="0" smtClean="0"/>
              <a:t>Extensions are not a silver bullet</a:t>
            </a:r>
          </a:p>
          <a:p>
            <a:r>
              <a:rPr lang="en-AU" sz="2800" dirty="0" smtClean="0"/>
              <a:t>FHIR has a sliding scale governance for extensions</a:t>
            </a:r>
          </a:p>
          <a:p>
            <a:pPr lvl="1"/>
            <a:r>
              <a:rPr lang="en-AU" sz="2400" dirty="0" smtClean="0"/>
              <a:t>HL7 published extensions</a:t>
            </a:r>
          </a:p>
          <a:p>
            <a:pPr lvl="1"/>
            <a:r>
              <a:rPr lang="en-AU" sz="2400" dirty="0" smtClean="0"/>
              <a:t>National Standards (e.g. Standard Finnish Extensions)</a:t>
            </a:r>
          </a:p>
          <a:p>
            <a:pPr lvl="1"/>
            <a:r>
              <a:rPr lang="en-AU" sz="2400" dirty="0" smtClean="0"/>
              <a:t>Domain standards (e.g.  Best Practice Cardiology)</a:t>
            </a:r>
          </a:p>
          <a:p>
            <a:pPr lvl="1"/>
            <a:r>
              <a:rPr lang="en-AU" sz="2400" dirty="0" smtClean="0"/>
              <a:t>Local Projects</a:t>
            </a:r>
          </a:p>
          <a:p>
            <a:endParaRPr lang="en-AU" sz="2800" dirty="0" smtClean="0"/>
          </a:p>
          <a:p>
            <a:pPr lvl="1"/>
            <a:endParaRPr lang="en-AU" sz="2400"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141</a:t>
            </a:fld>
            <a:endParaRPr lang="en-US" dirty="0"/>
          </a:p>
        </p:txBody>
      </p:sp>
    </p:spTree>
    <p:extLst>
      <p:ext uri="{BB962C8B-B14F-4D97-AF65-F5344CB8AC3E}">
        <p14:creationId xmlns="" xmlns:p14="http://schemas.microsoft.com/office/powerpoint/2010/main" val="2594628461"/>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Using Profiles</a:t>
            </a:r>
            <a:endParaRPr lang="en-AU" dirty="0"/>
          </a:p>
        </p:txBody>
      </p:sp>
      <p:sp>
        <p:nvSpPr>
          <p:cNvPr id="7" name="Content Placeholder 6"/>
          <p:cNvSpPr>
            <a:spLocks noGrp="1"/>
          </p:cNvSpPr>
          <p:nvPr>
            <p:ph idx="1"/>
          </p:nvPr>
        </p:nvSpPr>
        <p:spPr/>
        <p:txBody>
          <a:bodyPr/>
          <a:lstStyle/>
          <a:p>
            <a:r>
              <a:rPr lang="en-AU" dirty="0" smtClean="0"/>
              <a:t>You can just go ahead and use a resource</a:t>
            </a:r>
          </a:p>
          <a:p>
            <a:pPr lvl="1"/>
            <a:r>
              <a:rPr lang="en-AU" dirty="0" smtClean="0"/>
              <a:t>No need for a profile</a:t>
            </a:r>
          </a:p>
          <a:p>
            <a:r>
              <a:rPr lang="en-AU" dirty="0" smtClean="0"/>
              <a:t>But you should write a profile</a:t>
            </a:r>
          </a:p>
          <a:p>
            <a:pPr lvl="1"/>
            <a:r>
              <a:rPr lang="en-AU" dirty="0" smtClean="0"/>
              <a:t>Document your usage in detail for partners</a:t>
            </a:r>
          </a:p>
          <a:p>
            <a:r>
              <a:rPr lang="en-AU" dirty="0" smtClean="0"/>
              <a:t>You can mark a resource or bundle  with a profile</a:t>
            </a:r>
          </a:p>
          <a:p>
            <a:pPr lvl="1"/>
            <a:r>
              <a:rPr lang="en-AU" dirty="0" smtClean="0"/>
              <a:t>It’s just a claim – can test conformance with that</a:t>
            </a:r>
          </a:p>
        </p:txBody>
      </p:sp>
      <p:sp>
        <p:nvSpPr>
          <p:cNvPr id="2" name="Slide Number Placeholder 1"/>
          <p:cNvSpPr>
            <a:spLocks noGrp="1"/>
          </p:cNvSpPr>
          <p:nvPr>
            <p:ph type="sldNum" sz="quarter" idx="4"/>
          </p:nvPr>
        </p:nvSpPr>
        <p:spPr>
          <a:prstGeom prst="rect">
            <a:avLst/>
          </a:prstGeom>
        </p:spPr>
        <p:txBody>
          <a:bodyPr/>
          <a:lstStyle/>
          <a:p>
            <a:fld id="{5CC3E5C4-3E2B-40F1-9F2B-C46CEB0C88DF}" type="slidenum">
              <a:rPr lang="en-CA" smtClean="0"/>
              <a:pPr/>
              <a:t>142</a:t>
            </a:fld>
            <a:endParaRPr lang="en-CA" dirty="0"/>
          </a:p>
        </p:txBody>
      </p:sp>
    </p:spTree>
    <p:extLst>
      <p:ext uri="{BB962C8B-B14F-4D97-AF65-F5344CB8AC3E}">
        <p14:creationId xmlns="" xmlns:p14="http://schemas.microsoft.com/office/powerpoint/2010/main" val="2510989269"/>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Forge</a:t>
            </a:r>
          </a:p>
          <a:p>
            <a:pPr lvl="1"/>
            <a:r>
              <a:rPr lang="en-US" dirty="0" smtClean="0"/>
              <a:t>Official profile creator</a:t>
            </a:r>
          </a:p>
          <a:p>
            <a:pPr lvl="1"/>
            <a:r>
              <a:rPr lang="en-US" dirty="0">
                <a:hlinkClick r:id="rId2"/>
              </a:rPr>
              <a:t>http://fhir.furore.com/</a:t>
            </a:r>
            <a:r>
              <a:rPr lang="en-US" dirty="0" smtClean="0">
                <a:hlinkClick r:id="rId2"/>
              </a:rPr>
              <a:t>forge</a:t>
            </a:r>
            <a:endParaRPr lang="en-US" dirty="0" smtClean="0"/>
          </a:p>
          <a:p>
            <a:pPr lvl="2"/>
            <a:r>
              <a:rPr lang="en-US" dirty="0" smtClean="0"/>
              <a:t>Go to the tutorial!</a:t>
            </a:r>
          </a:p>
          <a:p>
            <a:r>
              <a:rPr lang="en-US" dirty="0" smtClean="0"/>
              <a:t>clinFHIR</a:t>
            </a:r>
          </a:p>
          <a:p>
            <a:pPr lvl="1"/>
            <a:r>
              <a:rPr lang="en-US" dirty="0" smtClean="0"/>
              <a:t>An educational tool</a:t>
            </a:r>
          </a:p>
          <a:p>
            <a:r>
              <a:rPr lang="en-US" dirty="0" smtClean="0"/>
              <a:t>Others will come…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143</a:t>
            </a:fld>
            <a:endParaRPr lang="en-CA" dirty="0"/>
          </a:p>
        </p:txBody>
      </p:sp>
    </p:spTree>
    <p:extLst>
      <p:ext uri="{BB962C8B-B14F-4D97-AF65-F5344CB8AC3E}">
        <p14:creationId xmlns="" xmlns:p14="http://schemas.microsoft.com/office/powerpoint/2010/main" val="3249940939"/>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Conformance</a:t>
            </a:r>
            <a:endParaRPr lang="en-CA" dirty="0"/>
          </a:p>
        </p:txBody>
      </p:sp>
      <p:sp>
        <p:nvSpPr>
          <p:cNvPr id="4" name="Content Placeholder 3"/>
          <p:cNvSpPr>
            <a:spLocks noGrp="1"/>
          </p:cNvSpPr>
          <p:nvPr>
            <p:ph idx="1"/>
          </p:nvPr>
        </p:nvSpPr>
        <p:spPr/>
        <p:txBody>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
          </p:nvPr>
        </p:nvSpPr>
        <p:spPr/>
        <p:txBody>
          <a:bodyPr/>
          <a:lstStyle/>
          <a:p>
            <a:fld id="{5CC3E5C4-3E2B-40F1-9F2B-C46CEB0C88DF}" type="slidenum">
              <a:rPr lang="en-CA" smtClean="0"/>
              <a:pPr/>
              <a:t>144</a:t>
            </a:fld>
            <a:endParaRPr lang="en-CA" dirty="0"/>
          </a:p>
        </p:txBody>
      </p:sp>
    </p:spTree>
    <p:extLst>
      <p:ext uri="{BB962C8B-B14F-4D97-AF65-F5344CB8AC3E}">
        <p14:creationId xmlns="" xmlns:p14="http://schemas.microsoft.com/office/powerpoint/2010/main" val="2432218734"/>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145</a:t>
            </a:fld>
            <a:endParaRPr lang="en-CA" dirty="0"/>
          </a:p>
        </p:txBody>
      </p:sp>
      <p:sp>
        <p:nvSpPr>
          <p:cNvPr id="3" name="Title 2"/>
          <p:cNvSpPr>
            <a:spLocks noGrp="1"/>
          </p:cNvSpPr>
          <p:nvPr>
            <p:ph type="title"/>
          </p:nvPr>
        </p:nvSpPr>
        <p:spPr/>
        <p:txBody>
          <a:bodyPr/>
          <a:lstStyle/>
          <a:p>
            <a:r>
              <a:rPr lang="en-US" dirty="0" smtClean="0"/>
              <a:t>Conformance (cont’d)</a:t>
            </a:r>
            <a:endParaRPr lang="en-CA" dirty="0"/>
          </a:p>
        </p:txBody>
      </p:sp>
      <p:pic>
        <p:nvPicPr>
          <p:cNvPr id="4" name="Picture 3" descr="Screen Shot 2015-09-20 at 6.09.06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9600" y="0"/>
            <a:ext cx="7916208" cy="6858000"/>
          </a:xfrm>
          <a:prstGeom prst="rect">
            <a:avLst/>
          </a:prstGeom>
        </p:spPr>
      </p:pic>
    </p:spTree>
    <p:extLst>
      <p:ext uri="{BB962C8B-B14F-4D97-AF65-F5344CB8AC3E}">
        <p14:creationId xmlns="" xmlns:p14="http://schemas.microsoft.com/office/powerpoint/2010/main" val="4136699039"/>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32371111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responsibilities</a:t>
            </a:r>
            <a:endParaRPr lang="en-US" dirty="0"/>
          </a:p>
        </p:txBody>
      </p:sp>
      <p:sp>
        <p:nvSpPr>
          <p:cNvPr id="3" name="Content Placeholder 2"/>
          <p:cNvSpPr>
            <a:spLocks noGrp="1"/>
          </p:cNvSpPr>
          <p:nvPr>
            <p:ph idx="1"/>
          </p:nvPr>
        </p:nvSpPr>
        <p:spPr/>
        <p:txBody>
          <a:bodyPr/>
          <a:lstStyle/>
          <a:p>
            <a:r>
              <a:rPr lang="en-US" dirty="0" smtClean="0"/>
              <a:t>Extensions</a:t>
            </a:r>
          </a:p>
          <a:p>
            <a:pPr lvl="1"/>
            <a:r>
              <a:rPr lang="en-US" dirty="0" smtClean="0"/>
              <a:t>Especially modifier</a:t>
            </a:r>
          </a:p>
          <a:p>
            <a:r>
              <a:rPr lang="en-US" dirty="0" smtClean="0"/>
              <a:t>Broken references</a:t>
            </a:r>
          </a:p>
          <a:p>
            <a:r>
              <a:rPr lang="en-US" dirty="0" smtClean="0"/>
              <a:t>Contained resources</a:t>
            </a:r>
          </a:p>
          <a:p>
            <a:r>
              <a:rPr lang="en-US" dirty="0" smtClean="0"/>
              <a:t>Profiles don’t change wire format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147</a:t>
            </a:fld>
            <a:endParaRPr lang="en-CA" dirty="0"/>
          </a:p>
        </p:txBody>
      </p:sp>
    </p:spTree>
    <p:extLst>
      <p:ext uri="{BB962C8B-B14F-4D97-AF65-F5344CB8AC3E}">
        <p14:creationId xmlns="" xmlns:p14="http://schemas.microsoft.com/office/powerpoint/2010/main" val="161899246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Where can FHIR be used?</a:t>
            </a:r>
            <a:endParaRPr lang="en-AU" dirty="0"/>
          </a:p>
        </p:txBody>
      </p:sp>
      <p:sp>
        <p:nvSpPr>
          <p:cNvPr id="3" name="Content Placeholder 2"/>
          <p:cNvSpPr>
            <a:spLocks noGrp="1"/>
          </p:cNvSpPr>
          <p:nvPr>
            <p:ph idx="1"/>
          </p:nvPr>
        </p:nvSpPr>
        <p:spPr/>
        <p:txBody>
          <a:bodyPr/>
          <a:lstStyle/>
          <a:p>
            <a:r>
              <a:rPr lang="en-AU" dirty="0" smtClean="0"/>
              <a:t>Classic in-institution interoperability</a:t>
            </a:r>
          </a:p>
          <a:p>
            <a:r>
              <a:rPr lang="en-AU" dirty="0" smtClean="0"/>
              <a:t>Back-end e-business systems (e.g. financial)</a:t>
            </a:r>
          </a:p>
          <a:p>
            <a:r>
              <a:rPr lang="en-AU" dirty="0" smtClean="0"/>
              <a:t>Regional Health Information Organizations (RHIO)</a:t>
            </a:r>
          </a:p>
          <a:p>
            <a:r>
              <a:rPr lang="en-AU" dirty="0" smtClean="0"/>
              <a:t>National EHR systems</a:t>
            </a:r>
          </a:p>
          <a:p>
            <a:r>
              <a:rPr lang="en-AU" dirty="0" smtClean="0"/>
              <a:t>Social Web (Health)</a:t>
            </a:r>
          </a:p>
          <a:p>
            <a:r>
              <a:rPr lang="en-AU" dirty="0" smtClean="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148</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grpSp>
        <p:nvGrpSpPr>
          <p:cNvPr id="13"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smtClean="0">
                  <a:solidFill>
                    <a:schemeClr val="accent1"/>
                  </a:solidFill>
                </a:rPr>
                <a:t>Near</a:t>
              </a:r>
            </a:p>
            <a:p>
              <a:r>
                <a:rPr lang="en-US" sz="3200" dirty="0" smtClean="0">
                  <a:solidFill>
                    <a:schemeClr val="accent1"/>
                  </a:solidFill>
                </a:rPr>
                <a:t>Term</a:t>
              </a:r>
              <a:endParaRPr lang="en-CA" sz="3200" dirty="0">
                <a:solidFill>
                  <a:schemeClr val="accent1"/>
                </a:solidFill>
              </a:endParaRPr>
            </a:p>
          </p:txBody>
        </p:sp>
      </p:grpSp>
    </p:spTree>
    <p:extLst>
      <p:ext uri="{BB962C8B-B14F-4D97-AF65-F5344CB8AC3E}">
        <p14:creationId xmlns="" xmlns:p14="http://schemas.microsoft.com/office/powerpoint/2010/main" val="21745861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Architecture</a:t>
            </a:r>
            <a:endParaRPr lang="en-AU" dirty="0"/>
          </a:p>
        </p:txBody>
      </p:sp>
      <p:sp>
        <p:nvSpPr>
          <p:cNvPr id="3" name="Content Placeholder 2"/>
          <p:cNvSpPr>
            <a:spLocks noGrp="1"/>
          </p:cNvSpPr>
          <p:nvPr>
            <p:ph sz="quarter" idx="1"/>
          </p:nvPr>
        </p:nvSpPr>
        <p:spPr/>
        <p:txBody>
          <a:bodyPr/>
          <a:lstStyle/>
          <a:p>
            <a:r>
              <a:rPr lang="en-AU" sz="2400" dirty="0" smtClean="0"/>
              <a:t>Standalone FHIR Server</a:t>
            </a:r>
          </a:p>
          <a:p>
            <a:r>
              <a:rPr lang="en-AU" sz="2400" dirty="0" smtClean="0"/>
              <a:t>A FHIR Server in front of an existing application (e.g. SQL)</a:t>
            </a:r>
          </a:p>
          <a:p>
            <a:pPr lvl="1"/>
            <a:r>
              <a:rPr lang="en-AU" sz="2000" dirty="0" smtClean="0"/>
              <a:t>FHIR as front end to an XDS server (“MHD”)</a:t>
            </a:r>
          </a:p>
          <a:p>
            <a:r>
              <a:rPr lang="en-AU" sz="2400" dirty="0" smtClean="0"/>
              <a:t>An interface engine that ‘speaks’ FHIR</a:t>
            </a:r>
          </a:p>
          <a:p>
            <a:r>
              <a:rPr lang="en-AU" sz="2400" dirty="0" smtClean="0"/>
              <a:t>A tablet/mobile phone application</a:t>
            </a:r>
          </a:p>
          <a:p>
            <a:r>
              <a:rPr lang="en-AU" sz="2400" dirty="0" smtClean="0"/>
              <a:t>Web portal uses FHIR to access other systems</a:t>
            </a:r>
          </a:p>
          <a:p>
            <a:r>
              <a:rPr lang="en-AU" sz="2400" dirty="0" smtClean="0"/>
              <a:t>A healthcare application that access information from multiple systems as well as it’s own server</a:t>
            </a:r>
          </a:p>
          <a:p>
            <a:r>
              <a:rPr lang="en-AU" sz="2400" dirty="0" smtClean="0"/>
              <a:t>Smart-On-FHIR – an EHR plug-in framework</a:t>
            </a:r>
            <a:endParaRPr lang="en-AU" sz="24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149</a:t>
            </a:fld>
            <a:endParaRPr lang="en-US" dirty="0"/>
          </a:p>
        </p:txBody>
      </p:sp>
    </p:spTree>
    <p:extLst>
      <p:ext uri="{BB962C8B-B14F-4D97-AF65-F5344CB8AC3E}">
        <p14:creationId xmlns="" xmlns:p14="http://schemas.microsoft.com/office/powerpoint/2010/main" val="705395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dirty="0" smtClean="0">
                <a:ea typeface="MS PGothic" pitchFamily="34" charset="-128"/>
              </a:rPr>
              <a:t>Interoperability: It’s all about the people</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Cheap, flexible, and interoperable: </a:t>
            </a:r>
            <a:br>
              <a:rPr lang="en-US" altLang="en-US" sz="3200" dirty="0" smtClean="0">
                <a:ea typeface="MS PGothic" pitchFamily="34" charset="-128"/>
              </a:rPr>
            </a:br>
            <a:r>
              <a:rPr lang="en-US" altLang="en-US" sz="3200" dirty="0" smtClean="0">
                <a:ea typeface="MS PGothic" pitchFamily="34" charset="-128"/>
              </a:rPr>
              <a:t>pick two</a:t>
            </a:r>
            <a:endParaRPr lang="en-AU" altLang="en-US" sz="3200" dirty="0" smtClean="0">
              <a:ea typeface="MS PGothic" pitchFamily="34" charset="-128"/>
            </a:endParaRPr>
          </a:p>
        </p:txBody>
      </p:sp>
    </p:spTree>
    <p:extLst>
      <p:ext uri="{BB962C8B-B14F-4D97-AF65-F5344CB8AC3E}">
        <p14:creationId xmlns:p14="http://schemas.microsoft.com/office/powerpoint/2010/main" xmlns="" val="256791188"/>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Implementation Assistance</a:t>
            </a:r>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150</a:t>
            </a:fld>
            <a:endParaRPr lang="en-US" dirty="0"/>
          </a:p>
        </p:txBody>
      </p:sp>
      <p:pic>
        <p:nvPicPr>
          <p:cNvPr id="6" name="Snagit_PPT6DED" descr="PPT6DED.png"/>
          <p:cNvPicPr>
            <a:picLocks noChangeAspect="1"/>
          </p:cNvPicPr>
          <p:nvPr/>
        </p:nvPicPr>
        <p:blipFill>
          <a:blip r:embed="rId3" cstate="print"/>
          <a:stretch>
            <a:fillRect/>
          </a:stretch>
        </p:blipFill>
        <p:spPr>
          <a:xfrm>
            <a:off x="899592" y="1700808"/>
            <a:ext cx="7524328" cy="4728997"/>
          </a:xfrm>
          <a:prstGeom prst="rect">
            <a:avLst/>
          </a:prstGeom>
        </p:spPr>
      </p:pic>
    </p:spTree>
    <p:extLst>
      <p:ext uri="{BB962C8B-B14F-4D97-AF65-F5344CB8AC3E}">
        <p14:creationId xmlns="" xmlns:p14="http://schemas.microsoft.com/office/powerpoint/2010/main" val="337446848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Implementation Tools</a:t>
            </a:r>
            <a:endParaRPr lang="en-AU" dirty="0"/>
          </a:p>
        </p:txBody>
      </p:sp>
      <p:sp>
        <p:nvSpPr>
          <p:cNvPr id="3" name="Content Placeholder 2"/>
          <p:cNvSpPr>
            <a:spLocks noGrp="1"/>
          </p:cNvSpPr>
          <p:nvPr>
            <p:ph sz="quarter" idx="1"/>
          </p:nvPr>
        </p:nvSpPr>
        <p:spPr/>
        <p:txBody>
          <a:bodyPr/>
          <a:lstStyle/>
          <a:p>
            <a:r>
              <a:rPr lang="en-AU" dirty="0" smtClean="0"/>
              <a:t>Reference Implementations – object models, parsers, </a:t>
            </a:r>
            <a:r>
              <a:rPr lang="en-AU" dirty="0" err="1" smtClean="0"/>
              <a:t>serializers</a:t>
            </a:r>
            <a:r>
              <a:rPr lang="en-AU" dirty="0" smtClean="0"/>
              <a:t>, clients, </a:t>
            </a:r>
            <a:r>
              <a:rPr lang="en-AU" dirty="0" err="1" smtClean="0"/>
              <a:t>validators</a:t>
            </a:r>
            <a:r>
              <a:rPr lang="en-AU" dirty="0" smtClean="0"/>
              <a:t>, utilities</a:t>
            </a:r>
          </a:p>
          <a:p>
            <a:r>
              <a:rPr lang="en-AU" dirty="0" smtClean="0"/>
              <a:t>Schema, </a:t>
            </a:r>
            <a:r>
              <a:rPr lang="en-AU" dirty="0" err="1" smtClean="0"/>
              <a:t>Schematron</a:t>
            </a:r>
            <a:r>
              <a:rPr lang="en-AU" dirty="0" smtClean="0"/>
              <a:t>, Validation Pack</a:t>
            </a:r>
          </a:p>
          <a:p>
            <a:r>
              <a:rPr lang="en-AU" dirty="0" err="1" smtClean="0"/>
              <a:t>1000’s</a:t>
            </a:r>
            <a:r>
              <a:rPr lang="en-AU" dirty="0" smtClean="0"/>
              <a:t> of examples </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151</a:t>
            </a:fld>
            <a:endParaRPr lang="en-US" dirty="0"/>
          </a:p>
        </p:txBody>
      </p:sp>
    </p:spTree>
    <p:extLst>
      <p:ext uri="{BB962C8B-B14F-4D97-AF65-F5344CB8AC3E}">
        <p14:creationId xmlns="" xmlns:p14="http://schemas.microsoft.com/office/powerpoint/2010/main" val="313495503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Test Servers</a:t>
            </a:r>
            <a:endParaRPr lang="en-AU" dirty="0"/>
          </a:p>
        </p:txBody>
      </p:sp>
      <p:sp>
        <p:nvSpPr>
          <p:cNvPr id="3" name="Content Placeholder 2"/>
          <p:cNvSpPr>
            <a:spLocks noGrp="1"/>
          </p:cNvSpPr>
          <p:nvPr>
            <p:ph sz="quarter" idx="1"/>
          </p:nvPr>
        </p:nvSpPr>
        <p:spPr/>
        <p:txBody>
          <a:bodyPr/>
          <a:lstStyle/>
          <a:p>
            <a:r>
              <a:rPr lang="en-AU" dirty="0" smtClean="0"/>
              <a:t>Use the servers to explore how it works</a:t>
            </a:r>
          </a:p>
          <a:p>
            <a:r>
              <a:rPr lang="en-AU" dirty="0" smtClean="0"/>
              <a:t>Write clients that use the test data</a:t>
            </a:r>
          </a:p>
          <a:p>
            <a:r>
              <a:rPr lang="en-AU" dirty="0" smtClean="0"/>
              <a:t>Test that you got your own system right</a:t>
            </a:r>
          </a:p>
          <a:p>
            <a:r>
              <a:rPr lang="en-AU" dirty="0" smtClean="0"/>
              <a:t>Most developers:</a:t>
            </a:r>
          </a:p>
          <a:p>
            <a:pPr lvl="1"/>
            <a:r>
              <a:rPr lang="en-AU" dirty="0"/>
              <a:t>U</a:t>
            </a:r>
            <a:r>
              <a:rPr lang="en-AU" dirty="0" smtClean="0"/>
              <a:t>se the servers to learn</a:t>
            </a:r>
          </a:p>
          <a:p>
            <a:pPr lvl="1"/>
            <a:r>
              <a:rPr lang="en-AU" dirty="0"/>
              <a:t>C</a:t>
            </a:r>
            <a:r>
              <a:rPr lang="en-AU" dirty="0" smtClean="0"/>
              <a:t>onsult the documentation occasionally</a:t>
            </a:r>
          </a:p>
          <a:p>
            <a:pPr lvl="1"/>
            <a:r>
              <a:rPr lang="en-AU" dirty="0" smtClean="0"/>
              <a:t>We do recommend to read the specification</a:t>
            </a:r>
          </a:p>
          <a:p>
            <a:pPr lvl="2"/>
            <a:r>
              <a:rPr lang="en-AU" dirty="0" smtClean="0"/>
              <a:t>(RTFS)</a:t>
            </a:r>
          </a:p>
          <a:p>
            <a:pPr lvl="1"/>
            <a:endParaRPr lang="en-AU" dirty="0" smtClean="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152</a:t>
            </a:fld>
            <a:endParaRPr lang="en-US" dirty="0"/>
          </a:p>
        </p:txBody>
      </p:sp>
    </p:spTree>
    <p:extLst>
      <p:ext uri="{BB962C8B-B14F-4D97-AF65-F5344CB8AC3E}">
        <p14:creationId xmlns="" xmlns:p14="http://schemas.microsoft.com/office/powerpoint/2010/main" val="3779567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Connectathons</a:t>
            </a:r>
            <a:endParaRPr lang="en-AU" dirty="0"/>
          </a:p>
        </p:txBody>
      </p:sp>
      <p:sp>
        <p:nvSpPr>
          <p:cNvPr id="3" name="Content Placeholder 2"/>
          <p:cNvSpPr>
            <a:spLocks noGrp="1"/>
          </p:cNvSpPr>
          <p:nvPr>
            <p:ph sz="quarter" idx="1"/>
          </p:nvPr>
        </p:nvSpPr>
        <p:spPr/>
        <p:txBody>
          <a:bodyPr/>
          <a:lstStyle/>
          <a:p>
            <a:r>
              <a:rPr lang="en-AU" sz="2800" dirty="0" smtClean="0"/>
              <a:t>Open invitation to any interested party to come and write software that exchanges FHIR resources</a:t>
            </a:r>
          </a:p>
          <a:p>
            <a:r>
              <a:rPr lang="en-AU" sz="2800" dirty="0" smtClean="0"/>
              <a:t>Always hold one before HL7 meetings (last week) + Others by invitation</a:t>
            </a:r>
          </a:p>
          <a:p>
            <a:r>
              <a:rPr lang="en-AU" sz="2800" dirty="0" smtClean="0"/>
              <a:t>Mix of skills</a:t>
            </a:r>
          </a:p>
          <a:p>
            <a:pPr lvl="1"/>
            <a:r>
              <a:rPr lang="en-AU" sz="2400" dirty="0" smtClean="0"/>
              <a:t>Newbies (“where is the spec?”)</a:t>
            </a:r>
          </a:p>
          <a:p>
            <a:pPr lvl="1"/>
            <a:r>
              <a:rPr lang="en-AU" sz="2400" dirty="0" smtClean="0"/>
              <a:t>Old hands who’ve been to every connectathon</a:t>
            </a:r>
          </a:p>
          <a:p>
            <a:pPr lvl="1"/>
            <a:r>
              <a:rPr lang="en-AU" sz="2400" dirty="0" smtClean="0"/>
              <a:t>Experiment with new features</a:t>
            </a:r>
          </a:p>
          <a:p>
            <a:r>
              <a:rPr lang="en-AU" sz="2800" dirty="0" smtClean="0"/>
              <a:t>We have a virtual connectathon all the time…</a:t>
            </a:r>
            <a:endParaRPr lang="en-AU" sz="28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153</a:t>
            </a:fld>
            <a:endParaRPr lang="en-US" dirty="0"/>
          </a:p>
        </p:txBody>
      </p:sp>
    </p:spTree>
    <p:extLst>
      <p:ext uri="{BB962C8B-B14F-4D97-AF65-F5344CB8AC3E}">
        <p14:creationId xmlns="" xmlns:p14="http://schemas.microsoft.com/office/powerpoint/2010/main" val="420292190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Implementation Assistance</a:t>
            </a:r>
            <a:endParaRPr lang="en-AU" dirty="0"/>
          </a:p>
        </p:txBody>
      </p:sp>
      <p:sp>
        <p:nvSpPr>
          <p:cNvPr id="3" name="Content Placeholder 2"/>
          <p:cNvSpPr>
            <a:spLocks noGrp="1"/>
          </p:cNvSpPr>
          <p:nvPr>
            <p:ph sz="quarter" idx="1"/>
          </p:nvPr>
        </p:nvSpPr>
        <p:spPr/>
        <p:txBody>
          <a:bodyPr/>
          <a:lstStyle/>
          <a:p>
            <a:r>
              <a:rPr lang="en-AU" sz="2800" dirty="0" smtClean="0"/>
              <a:t>Skype – implementers channel – 300 participants</a:t>
            </a:r>
          </a:p>
          <a:p>
            <a:r>
              <a:rPr lang="en-AU" sz="2800" dirty="0" smtClean="0"/>
              <a:t>Stack Overflow – ask implementation questions</a:t>
            </a:r>
          </a:p>
          <a:p>
            <a:pPr lvl="1"/>
            <a:r>
              <a:rPr lang="en-AU" sz="2400" dirty="0" smtClean="0"/>
              <a:t>Link from front page</a:t>
            </a:r>
          </a:p>
          <a:p>
            <a:pPr lvl="1"/>
            <a:r>
              <a:rPr lang="en-AU" sz="2400" dirty="0" smtClean="0"/>
              <a:t>Search for answers first</a:t>
            </a:r>
          </a:p>
          <a:p>
            <a:pPr lvl="1"/>
            <a:r>
              <a:rPr lang="en-AU" sz="2400" dirty="0" smtClean="0"/>
              <a:t>Don’t ask for changes to the spec (get deleted!)</a:t>
            </a:r>
          </a:p>
          <a:p>
            <a:r>
              <a:rPr lang="en-AU" sz="2800" dirty="0" err="1" smtClean="0"/>
              <a:t>gForge</a:t>
            </a:r>
            <a:r>
              <a:rPr lang="en-AU" sz="2800" dirty="0" smtClean="0"/>
              <a:t> Tracker – ask for changes to the spec </a:t>
            </a:r>
          </a:p>
          <a:p>
            <a:pPr lvl="1"/>
            <a:r>
              <a:rPr lang="en-AU" sz="2400" dirty="0" smtClean="0"/>
              <a:t>Link from bottom of every page</a:t>
            </a:r>
          </a:p>
          <a:p>
            <a:pPr lvl="1"/>
            <a:r>
              <a:rPr lang="en-AU" sz="2400" dirty="0" smtClean="0"/>
              <a:t>But have discussion somewhere first</a:t>
            </a:r>
          </a:p>
          <a:p>
            <a:r>
              <a:rPr lang="en-AU" sz="2800" dirty="0" err="1" smtClean="0"/>
              <a:t>FHIR</a:t>
            </a:r>
            <a:r>
              <a:rPr lang="en-AU" sz="2800" dirty="0" smtClean="0"/>
              <a:t> Email list, </a:t>
            </a:r>
            <a:r>
              <a:rPr lang="en-AU" sz="2800" dirty="0" err="1" smtClean="0"/>
              <a:t>Connectathons</a:t>
            </a:r>
            <a:r>
              <a:rPr lang="en-AU" sz="2800" dirty="0" smtClean="0"/>
              <a:t>, Tutorials</a:t>
            </a:r>
            <a:endParaRPr lang="en-AU" sz="28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154</a:t>
            </a:fld>
            <a:endParaRPr lang="en-US" dirty="0"/>
          </a:p>
        </p:txBody>
      </p:sp>
    </p:spTree>
    <p:extLst>
      <p:ext uri="{BB962C8B-B14F-4D97-AF65-F5344CB8AC3E}">
        <p14:creationId xmlns="" xmlns:p14="http://schemas.microsoft.com/office/powerpoint/2010/main" val="3374468484"/>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Implementation Assistance</a:t>
            </a:r>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155</a:t>
            </a:fld>
            <a:endParaRPr lang="en-US" dirty="0"/>
          </a:p>
        </p:txBody>
      </p:sp>
      <p:pic>
        <p:nvPicPr>
          <p:cNvPr id="5" name="Snagit_PPT2D37" descr="PPT2D37.png"/>
          <p:cNvPicPr>
            <a:picLocks noChangeAspect="1"/>
          </p:cNvPicPr>
          <p:nvPr/>
        </p:nvPicPr>
        <p:blipFill>
          <a:blip r:embed="rId3" cstate="print"/>
          <a:stretch>
            <a:fillRect/>
          </a:stretch>
        </p:blipFill>
        <p:spPr>
          <a:xfrm>
            <a:off x="5436096" y="2132856"/>
            <a:ext cx="2876191" cy="2857143"/>
          </a:xfrm>
          <a:prstGeom prst="rect">
            <a:avLst/>
          </a:prstGeom>
        </p:spPr>
      </p:pic>
      <p:pic>
        <p:nvPicPr>
          <p:cNvPr id="7" name="Snagit_PPT35C0" descr="PPT35C0.png"/>
          <p:cNvPicPr>
            <a:picLocks noGrp="1" noChangeAspect="1"/>
          </p:cNvPicPr>
          <p:nvPr>
            <p:ph idx="1"/>
          </p:nvPr>
        </p:nvPicPr>
        <p:blipFill>
          <a:blip r:embed="rId4" cstate="print"/>
          <a:stretch>
            <a:fillRect/>
          </a:stretch>
        </p:blipFill>
        <p:spPr>
          <a:xfrm>
            <a:off x="1763688" y="3212976"/>
            <a:ext cx="3009524" cy="3009524"/>
          </a:xfrm>
        </p:spPr>
      </p:pic>
      <p:pic>
        <p:nvPicPr>
          <p:cNvPr id="9" name="Snagit_PPT4B35" descr="PPT4B35.png"/>
          <p:cNvPicPr>
            <a:picLocks noChangeAspect="1"/>
          </p:cNvPicPr>
          <p:nvPr/>
        </p:nvPicPr>
        <p:blipFill>
          <a:blip r:embed="rId5" cstate="print"/>
          <a:stretch>
            <a:fillRect/>
          </a:stretch>
        </p:blipFill>
        <p:spPr>
          <a:xfrm>
            <a:off x="1043608" y="1844824"/>
            <a:ext cx="3696411" cy="1008112"/>
          </a:xfrm>
          <a:prstGeom prst="rect">
            <a:avLst/>
          </a:prstGeom>
        </p:spPr>
      </p:pic>
    </p:spTree>
    <p:extLst>
      <p:ext uri="{BB962C8B-B14F-4D97-AF65-F5344CB8AC3E}">
        <p14:creationId xmlns="" xmlns:p14="http://schemas.microsoft.com/office/powerpoint/2010/main" val="33744684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Migration</a:t>
            </a:r>
            <a:endParaRPr lang="en-CA" dirty="0"/>
          </a:p>
        </p:txBody>
      </p:sp>
      <p:sp>
        <p:nvSpPr>
          <p:cNvPr id="3" name="Content Placeholder 2"/>
          <p:cNvSpPr>
            <a:spLocks noGrp="1"/>
          </p:cNvSpPr>
          <p:nvPr>
            <p:ph idx="1"/>
          </p:nvPr>
        </p:nvSpPr>
        <p:spPr/>
        <p:txBody>
          <a:bodyPr/>
          <a:lstStyle/>
          <a:p>
            <a:r>
              <a:rPr lang="en-US" smtClean="0"/>
              <a:t>No expectation that people will migrate existing interfaces any time soon.</a:t>
            </a:r>
          </a:p>
          <a:p>
            <a:r>
              <a:rPr lang="en-US" smtClean="0"/>
              <a:t>Initial adopters will be green-field, new technology</a:t>
            </a:r>
          </a:p>
          <a:p>
            <a:r>
              <a:rPr lang="en-US" smtClean="0"/>
              <a:t>FHIR may see use behind the scenes in v2 systems before it sees use over the wire</a:t>
            </a:r>
          </a:p>
          <a:p>
            <a:r>
              <a:rPr lang="en-US" smtClean="0"/>
              <a:t>Forthcoming policy initiatives may necessitate revisiting existing interfaces</a:t>
            </a:r>
            <a:endParaRPr lang="en-CA" dirty="0"/>
          </a:p>
        </p:txBody>
      </p:sp>
    </p:spTree>
    <p:extLst>
      <p:ext uri="{BB962C8B-B14F-4D97-AF65-F5344CB8AC3E}">
        <p14:creationId xmlns="" xmlns:p14="http://schemas.microsoft.com/office/powerpoint/2010/main" val="44790061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CA" dirty="0"/>
          </a:p>
        </p:txBody>
      </p:sp>
      <p:sp>
        <p:nvSpPr>
          <p:cNvPr id="3" name="Content Placeholder 2"/>
          <p:cNvSpPr>
            <a:spLocks noGrp="1"/>
          </p:cNvSpPr>
          <p:nvPr>
            <p:ph idx="1"/>
          </p:nvPr>
        </p:nvSpPr>
        <p:spPr/>
        <p:txBody>
          <a:bodyPr/>
          <a:lstStyle/>
          <a:p>
            <a:r>
              <a:rPr lang="en-US" dirty="0" smtClean="0"/>
              <a:t>Already have at least one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p>
          <a:p>
            <a:r>
              <a:rPr lang="en-US" dirty="0" smtClean="0"/>
              <a:t>Increasing focus</a:t>
            </a:r>
            <a:endParaRPr lang="en-US" dirty="0"/>
          </a:p>
          <a:p>
            <a:pPr lvl="1"/>
            <a:endParaRPr lang="en-CA" dirty="0"/>
          </a:p>
        </p:txBody>
      </p:sp>
    </p:spTree>
    <p:extLst>
      <p:ext uri="{BB962C8B-B14F-4D97-AF65-F5344CB8AC3E}">
        <p14:creationId xmlns="" xmlns:p14="http://schemas.microsoft.com/office/powerpoint/2010/main" val="307214517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CA"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Start with well defined ones like C-CDA</a:t>
            </a:r>
          </a:p>
          <a:p>
            <a:r>
              <a:rPr lang="en-US" dirty="0" smtClean="0"/>
              <a:t>Focus of DSTU-2</a:t>
            </a:r>
          </a:p>
          <a:p>
            <a:r>
              <a:rPr lang="en-US" dirty="0" smtClean="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158</a:t>
            </a:fld>
            <a:endParaRPr lang="en-CA" dirty="0"/>
          </a:p>
        </p:txBody>
      </p:sp>
    </p:spTree>
    <p:extLst>
      <p:ext uri="{BB962C8B-B14F-4D97-AF65-F5344CB8AC3E}">
        <p14:creationId xmlns="" xmlns:p14="http://schemas.microsoft.com/office/powerpoint/2010/main" val="427508459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CA" dirty="0"/>
          </a:p>
        </p:txBody>
      </p:sp>
      <p:sp>
        <p:nvSpPr>
          <p:cNvPr id="5" name="Text Placeholder 4"/>
          <p:cNvSpPr>
            <a:spLocks noGrp="1"/>
          </p:cNvSpPr>
          <p:nvPr>
            <p:ph type="body" idx="1"/>
          </p:nvPr>
        </p:nvSpPr>
        <p:spPr/>
        <p:txBody>
          <a:bodyPr/>
          <a:lstStyle/>
          <a:p>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159</a:t>
            </a:fld>
            <a:endParaRPr lang="en-CA" dirty="0"/>
          </a:p>
        </p:txBody>
      </p:sp>
    </p:spTree>
    <p:extLst>
      <p:ext uri="{BB962C8B-B14F-4D97-AF65-F5344CB8AC3E}">
        <p14:creationId xmlns="" xmlns:p14="http://schemas.microsoft.com/office/powerpoint/2010/main" val="3460745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HL7 undertook a “Fresh look”</a:t>
            </a:r>
          </a:p>
          <a:p>
            <a:pPr lvl="1"/>
            <a:r>
              <a:rPr lang="en-AU" dirty="0" smtClean="0"/>
              <a:t>What would healthcare exchange look like if we started from scratch using modern approaches?</a:t>
            </a:r>
          </a:p>
          <a:p>
            <a:r>
              <a:rPr lang="en-AU" dirty="0" smtClean="0"/>
              <a:t>Web search for success markers led to RESTful based APIs</a:t>
            </a:r>
          </a:p>
          <a:p>
            <a:pPr lvl="1"/>
            <a:r>
              <a:rPr lang="en-AU" dirty="0" smtClean="0"/>
              <a:t>Exemplar: Highrise (</a:t>
            </a:r>
            <a:r>
              <a:rPr lang="en-AU" dirty="0" smtClean="0">
                <a:hlinkClick r:id="rId3"/>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pic>
        <p:nvPicPr>
          <p:cNvPr id="7" name="Picture 6"/>
          <p:cNvPicPr>
            <a:picLocks noChangeAspect="1"/>
          </p:cNvPicPr>
          <p:nvPr/>
        </p:nvPicPr>
        <p:blipFill rotWithShape="1">
          <a:blip r:embed="rId4"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 xmlns:p14="http://schemas.microsoft.com/office/powerpoint/2010/main" val="68858648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plans</a:t>
            </a:r>
            <a:endParaRPr lang="en-CA" dirty="0"/>
          </a:p>
        </p:txBody>
      </p:sp>
      <p:sp>
        <p:nvSpPr>
          <p:cNvPr id="3" name="Content Placeholder 2"/>
          <p:cNvSpPr>
            <a:spLocks noGrp="1"/>
          </p:cNvSpPr>
          <p:nvPr>
            <p:ph idx="1"/>
          </p:nvPr>
        </p:nvSpPr>
        <p:spPr/>
        <p:txBody>
          <a:bodyPr/>
          <a:lstStyle/>
          <a:p>
            <a:pPr lvl="0"/>
            <a:r>
              <a:rPr lang="en-AU" sz="2800" dirty="0" smtClean="0"/>
              <a:t>Currently DSTU-2</a:t>
            </a:r>
            <a:endParaRPr lang="en-AU" sz="2400" baseline="0" dirty="0" smtClean="0"/>
          </a:p>
          <a:p>
            <a:pPr lvl="0"/>
            <a:r>
              <a:rPr lang="en-AU" sz="2800" dirty="0" smtClean="0"/>
              <a:t>Additional resources will continue to be introduced in future DSTU cycles as implementers identify needs</a:t>
            </a:r>
          </a:p>
          <a:p>
            <a:pPr lvl="0"/>
            <a:r>
              <a:rPr lang="en-AU" sz="2800" dirty="0" smtClean="0"/>
              <a:t>Continue to seek testing &amp; real world implementation experience</a:t>
            </a:r>
          </a:p>
          <a:p>
            <a:pPr lvl="0"/>
            <a:r>
              <a:rPr lang="en-AU" sz="2400" dirty="0"/>
              <a:t>Normative is around 2.5 years out</a:t>
            </a:r>
          </a:p>
          <a:p>
            <a:pPr lvl="1"/>
            <a:r>
              <a:rPr lang="en-AU" sz="20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dirty="0"/>
          </a:p>
        </p:txBody>
      </p:sp>
      <p:pic>
        <p:nvPicPr>
          <p:cNvPr id="17410" name="Picture 2" descr="C:\Users\office\AppData\Local\Microsoft\Windows\Temporary Internet Files\Content.IE5\5WDXES51\MC900078732[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64288" y="3861048"/>
            <a:ext cx="1241909" cy="17757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627375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 for </a:t>
            </a:r>
            <a:r>
              <a:rPr lang="en-AU" b="1" dirty="0" smtClean="0"/>
              <a:t>you</a:t>
            </a:r>
            <a:endParaRPr lang="en-AU" b="1" dirty="0"/>
          </a:p>
        </p:txBody>
      </p:sp>
      <p:sp>
        <p:nvSpPr>
          <p:cNvPr id="3" name="Content Placeholder 2"/>
          <p:cNvSpPr>
            <a:spLocks noGrp="1"/>
          </p:cNvSpPr>
          <p:nvPr>
            <p:ph idx="1"/>
          </p:nvPr>
        </p:nvSpPr>
        <p:spPr/>
        <p:txBody>
          <a:bodyPr/>
          <a:lstStyle/>
          <a:p>
            <a:r>
              <a:rPr lang="en-AU" sz="1800" dirty="0" smtClean="0"/>
              <a:t>Attend the other FHIR tutorials</a:t>
            </a:r>
          </a:p>
          <a:p>
            <a:pPr lvl="1"/>
            <a:r>
              <a:rPr lang="en-AU" sz="1600" dirty="0" smtClean="0"/>
              <a:t>Architects, Developers, Profiles</a:t>
            </a:r>
          </a:p>
          <a:p>
            <a:r>
              <a:rPr lang="en-AU" sz="1800" dirty="0" smtClean="0"/>
              <a:t>Read the spec: </a:t>
            </a:r>
            <a:r>
              <a:rPr lang="en-AU" sz="1800" dirty="0" smtClean="0">
                <a:hlinkClick r:id="rId3"/>
              </a:rPr>
              <a:t>http://hl7.org/fhir</a:t>
            </a:r>
            <a:endParaRPr lang="en-AU" sz="1800" dirty="0" smtClean="0"/>
          </a:p>
          <a:p>
            <a:r>
              <a:rPr lang="en-AU" sz="1800" dirty="0" smtClean="0"/>
              <a:t>Comment on the spec </a:t>
            </a:r>
            <a:r>
              <a:rPr lang="en-AU" sz="1400" dirty="0" smtClean="0"/>
              <a:t>(link on each page)</a:t>
            </a:r>
          </a:p>
          <a:p>
            <a:r>
              <a:rPr lang="en-AU" sz="1800" dirty="0" smtClean="0"/>
              <a:t>Follow #FHIR on Twitter</a:t>
            </a:r>
          </a:p>
          <a:p>
            <a:r>
              <a:rPr lang="en-AU" sz="1800" dirty="0" smtClean="0"/>
              <a:t>Developer </a:t>
            </a:r>
            <a:r>
              <a:rPr lang="en-AU" sz="1800" dirty="0" err="1" smtClean="0"/>
              <a:t>devdays</a:t>
            </a:r>
            <a:endParaRPr lang="en-AU" sz="1800" dirty="0" smtClean="0"/>
          </a:p>
          <a:p>
            <a:pPr lvl="1"/>
            <a:r>
              <a:rPr lang="en-AU" sz="1800" dirty="0">
                <a:ea typeface="+mn-ea"/>
                <a:cs typeface="+mn-cs"/>
              </a:rPr>
              <a:t>http://</a:t>
            </a:r>
            <a:r>
              <a:rPr lang="en-AU" sz="1800" dirty="0" err="1">
                <a:ea typeface="+mn-ea"/>
                <a:cs typeface="+mn-cs"/>
              </a:rPr>
              <a:t>fhir.furore.com</a:t>
            </a:r>
            <a:r>
              <a:rPr lang="en-AU" sz="1800" dirty="0">
                <a:ea typeface="+mn-ea"/>
                <a:cs typeface="+mn-cs"/>
              </a:rPr>
              <a:t>/Events/DevDays2015</a:t>
            </a:r>
          </a:p>
          <a:p>
            <a:r>
              <a:rPr lang="en-AU" sz="1800" dirty="0" smtClean="0"/>
              <a:t>Shape the specification:</a:t>
            </a:r>
          </a:p>
          <a:p>
            <a:pPr lvl="1"/>
            <a:r>
              <a:rPr lang="en-AU" sz="1600" dirty="0" smtClean="0"/>
              <a:t>Join the FHIR track at this WGM</a:t>
            </a:r>
          </a:p>
          <a:p>
            <a:pPr lvl="1"/>
            <a:r>
              <a:rPr lang="en-AU" sz="1600" dirty="0" smtClean="0"/>
              <a:t>Join the FHIR email list </a:t>
            </a:r>
            <a:br>
              <a:rPr lang="en-AU" sz="1600" dirty="0" smtClean="0"/>
            </a:br>
            <a:r>
              <a:rPr lang="en-AU" sz="1600" dirty="0" smtClean="0">
                <a:hlinkClick r:id="rId4"/>
              </a:rPr>
              <a:t>http://wiki.hl7.org/index.php?title=FHIR_email_list_subscription_instructions</a:t>
            </a:r>
            <a:endParaRPr lang="en-AU" sz="1600" dirty="0" smtClean="0"/>
          </a:p>
          <a:p>
            <a:pPr lvl="1"/>
            <a:r>
              <a:rPr lang="en-AU" sz="1600" dirty="0" smtClean="0"/>
              <a:t>Try implementing it</a:t>
            </a:r>
          </a:p>
          <a:p>
            <a:pPr lvl="1"/>
            <a:r>
              <a:rPr lang="en-AU" sz="1600" dirty="0" smtClean="0"/>
              <a:t>Make Ballot comments</a:t>
            </a:r>
          </a:p>
          <a:p>
            <a:pPr lvl="1"/>
            <a:r>
              <a:rPr lang="en-AU" sz="1600" dirty="0" smtClean="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dirty="0"/>
          </a:p>
        </p:txBody>
      </p:sp>
      <p:pic>
        <p:nvPicPr>
          <p:cNvPr id="7" name="Picture 6"/>
          <p:cNvPicPr>
            <a:picLocks noChangeAspect="1"/>
          </p:cNvPicPr>
          <p:nvPr/>
        </p:nvPicPr>
        <p:blipFill rotWithShape="1">
          <a:blip r:embed="rId5"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5580112" y="1844824"/>
            <a:ext cx="2836867" cy="1886294"/>
          </a:xfrm>
          <a:prstGeom prst="rect">
            <a:avLst/>
          </a:prstGeom>
        </p:spPr>
      </p:pic>
    </p:spTree>
    <p:extLst>
      <p:ext uri="{BB962C8B-B14F-4D97-AF65-F5344CB8AC3E}">
        <p14:creationId xmlns="" xmlns:p14="http://schemas.microsoft.com/office/powerpoint/2010/main" val="3622421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10650007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FHIR provide?</a:t>
            </a:r>
            <a:endParaRPr lang="en-CA" dirty="0"/>
          </a:p>
        </p:txBody>
      </p:sp>
      <p:sp>
        <p:nvSpPr>
          <p:cNvPr id="3" name="Content Placeholder 2"/>
          <p:cNvSpPr>
            <a:spLocks noGrp="1"/>
          </p:cNvSpPr>
          <p:nvPr>
            <p:ph idx="1"/>
          </p:nvPr>
        </p:nvSpPr>
        <p:spPr/>
        <p:txBody>
          <a:bodyPr/>
          <a:lstStyle/>
          <a:p>
            <a:r>
              <a:rPr lang="en-US" dirty="0" smtClean="0"/>
              <a:t>Resources (building blocks)</a:t>
            </a:r>
          </a:p>
          <a:p>
            <a:r>
              <a:rPr lang="en-US" dirty="0" smtClean="0"/>
              <a:t>Profiling / Extensions</a:t>
            </a:r>
          </a:p>
          <a:p>
            <a:r>
              <a:rPr lang="en-US" dirty="0" smtClean="0"/>
              <a:t>Methodology</a:t>
            </a:r>
          </a:p>
          <a:p>
            <a:pPr lvl="1"/>
            <a:r>
              <a:rPr lang="en-US" dirty="0" smtClean="0"/>
              <a:t>Versioning, Bundles, Profiles, Conformance</a:t>
            </a:r>
          </a:p>
          <a:p>
            <a:r>
              <a:rPr lang="en-US" dirty="0" smtClean="0"/>
              <a:t>Simple Syntax (XML, JSON)</a:t>
            </a:r>
          </a:p>
          <a:p>
            <a:r>
              <a:rPr lang="en-US" dirty="0" smtClean="0"/>
              <a:t>Human readability</a:t>
            </a:r>
          </a:p>
          <a:p>
            <a:r>
              <a:rPr lang="en-US" dirty="0" smtClean="0"/>
              <a:t>Support for multiple Paradigms</a:t>
            </a:r>
          </a:p>
          <a:p>
            <a:pPr lvl="1"/>
            <a:r>
              <a:rPr lang="en-US" dirty="0" smtClean="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dirty="0"/>
          </a:p>
        </p:txBody>
      </p:sp>
    </p:spTree>
    <p:extLst>
      <p:ext uri="{BB962C8B-B14F-4D97-AF65-F5344CB8AC3E}">
        <p14:creationId xmlns=""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Business Case for FHIR</a:t>
            </a:r>
            <a:endParaRPr lang="en-US" dirty="0"/>
          </a:p>
        </p:txBody>
      </p:sp>
      <p:sp>
        <p:nvSpPr>
          <p:cNvPr id="3" name="Content Placeholder 2"/>
          <p:cNvSpPr>
            <a:spLocks noGrp="1"/>
          </p:cNvSpPr>
          <p:nvPr>
            <p:ph idx="1"/>
          </p:nvPr>
        </p:nvSpPr>
        <p:spPr>
          <a:xfrm>
            <a:off x="457200" y="1772818"/>
            <a:ext cx="8229600" cy="5040558"/>
          </a:xfrm>
        </p:spPr>
        <p:txBody>
          <a:bodyPr>
            <a:noAutofit/>
          </a:bodyPr>
          <a:lstStyle/>
          <a:p>
            <a:r>
              <a:rPr lang="en-US" sz="1400" dirty="0" smtClean="0"/>
              <a:t>Predefined Resources &amp; API</a:t>
            </a:r>
          </a:p>
          <a:p>
            <a:pPr lvl="1"/>
            <a:r>
              <a:rPr lang="en-US" sz="1200" dirty="0" smtClean="0"/>
              <a:t>Analysis already done, and can be safely extended</a:t>
            </a:r>
          </a:p>
          <a:p>
            <a:r>
              <a:rPr lang="en-US" sz="1400" dirty="0" smtClean="0"/>
              <a:t>All paradigms, All Architectures, All Clients</a:t>
            </a:r>
          </a:p>
          <a:p>
            <a:pPr lvl="1"/>
            <a:r>
              <a:rPr lang="en-US" sz="1200" dirty="0" smtClean="0"/>
              <a:t>Thick client, browser, mobile, devices</a:t>
            </a:r>
          </a:p>
          <a:p>
            <a:r>
              <a:rPr lang="en-US" sz="1400" dirty="0" smtClean="0"/>
              <a:t>Implementer friendly</a:t>
            </a:r>
          </a:p>
          <a:p>
            <a:pPr lvl="1"/>
            <a:r>
              <a:rPr lang="en-US" sz="1200" dirty="0"/>
              <a:t>Simple to understand and access with </a:t>
            </a:r>
            <a:r>
              <a:rPr lang="en-US" sz="1200" dirty="0" smtClean="0"/>
              <a:t>examples</a:t>
            </a:r>
          </a:p>
          <a:p>
            <a:pPr lvl="1"/>
            <a:r>
              <a:rPr lang="en-US" sz="1200" dirty="0" smtClean="0"/>
              <a:t>Familiar tooling &amp; familiar technologies – XML/JSON, HTTP, SSL, </a:t>
            </a:r>
            <a:r>
              <a:rPr lang="en-US" sz="1200" dirty="0" err="1" smtClean="0"/>
              <a:t>OAuth</a:t>
            </a:r>
            <a:endParaRPr lang="en-US" sz="1200" dirty="0" smtClean="0"/>
          </a:p>
          <a:p>
            <a:pPr lvl="1"/>
            <a:r>
              <a:rPr lang="en-US" sz="1200" dirty="0" smtClean="0"/>
              <a:t>Libraries available – HAPI, </a:t>
            </a:r>
            <a:r>
              <a:rPr lang="en-US" sz="1200" dirty="0" err="1" smtClean="0"/>
              <a:t>Furore</a:t>
            </a:r>
            <a:r>
              <a:rPr lang="en-US" sz="1200" dirty="0" smtClean="0"/>
              <a:t>, reference implementation</a:t>
            </a:r>
          </a:p>
          <a:p>
            <a:r>
              <a:rPr lang="en-US" sz="1400" dirty="0" smtClean="0"/>
              <a:t>Mobile friendly</a:t>
            </a:r>
          </a:p>
          <a:p>
            <a:pPr lvl="1"/>
            <a:r>
              <a:rPr lang="en-US" sz="1200" dirty="0" smtClean="0"/>
              <a:t>Concise, REST API &amp; JSON</a:t>
            </a:r>
          </a:p>
          <a:p>
            <a:r>
              <a:rPr lang="en-US" sz="1400" dirty="0" smtClean="0"/>
              <a:t>Don’t </a:t>
            </a:r>
            <a:r>
              <a:rPr lang="en-US" sz="1400" dirty="0"/>
              <a:t>need to understand HealthCare domain to implement</a:t>
            </a:r>
          </a:p>
          <a:p>
            <a:pPr lvl="1"/>
            <a:r>
              <a:rPr lang="en-US" sz="1200" dirty="0"/>
              <a:t>Developers or Analysts</a:t>
            </a:r>
          </a:p>
          <a:p>
            <a:r>
              <a:rPr lang="en-US" sz="1400" dirty="0"/>
              <a:t>Already in use Internationally</a:t>
            </a:r>
          </a:p>
          <a:p>
            <a:pPr lvl="1"/>
            <a:r>
              <a:rPr lang="en-US" sz="1400" dirty="0"/>
              <a:t>70 Organizations, 20 Countries, all Continents (except Antarctica)</a:t>
            </a:r>
          </a:p>
          <a:p>
            <a:pPr lvl="1"/>
            <a:r>
              <a:rPr lang="en-US" sz="1400" dirty="0" smtClean="0"/>
              <a:t>Involvement from </a:t>
            </a:r>
            <a:r>
              <a:rPr lang="en-US" sz="1400" dirty="0"/>
              <a:t>Providers, Vendors, Payers, </a:t>
            </a:r>
            <a:r>
              <a:rPr lang="en-US" sz="1400" dirty="0" smtClean="0"/>
              <a:t>Governments</a:t>
            </a:r>
          </a:p>
          <a:p>
            <a:r>
              <a:rPr lang="en-US" sz="1400" dirty="0" smtClean="0"/>
              <a:t>Large </a:t>
            </a:r>
            <a:r>
              <a:rPr lang="en-US" sz="1400" dirty="0"/>
              <a:t>community for support</a:t>
            </a:r>
          </a:p>
          <a:p>
            <a:endParaRPr lang="en-US" sz="1400" dirty="0" smtClean="0"/>
          </a:p>
          <a:p>
            <a:endParaRPr lang="en-US" sz="1400" dirty="0"/>
          </a:p>
        </p:txBody>
      </p:sp>
      <p:sp>
        <p:nvSpPr>
          <p:cNvPr id="4" name="TextBox 3"/>
          <p:cNvSpPr txBox="1"/>
          <p:nvPr/>
        </p:nvSpPr>
        <p:spPr>
          <a:xfrm>
            <a:off x="683568" y="6021288"/>
            <a:ext cx="6625657" cy="369332"/>
          </a:xfrm>
          <a:prstGeom prst="rect">
            <a:avLst/>
          </a:prstGeom>
          <a:noFill/>
        </p:spPr>
        <p:txBody>
          <a:bodyPr wrap="none" rtlCol="0">
            <a:spAutoFit/>
          </a:bodyPr>
          <a:lstStyle/>
          <a:p>
            <a:r>
              <a:rPr lang="en-US" dirty="0" smtClean="0">
                <a:solidFill>
                  <a:schemeClr val="tx1"/>
                </a:solidFill>
                <a:latin typeface="+mn-lt"/>
                <a:ea typeface="+mn-ea"/>
              </a:rPr>
              <a:t>Results in faster, cheaper deployments that are more re-usable</a:t>
            </a:r>
            <a:r>
              <a:rPr lang="en-US" dirty="0" smtClean="0"/>
              <a:t> </a:t>
            </a:r>
            <a:endParaRPr lang="en-US" dirty="0"/>
          </a:p>
        </p:txBody>
      </p:sp>
    </p:spTree>
    <p:custDataLst>
      <p:tags r:id="rId1"/>
    </p:custDataLst>
    <p:extLst>
      <p:ext uri="{BB962C8B-B14F-4D97-AF65-F5344CB8AC3E}">
        <p14:creationId xmlns="" xmlns:p14="http://schemas.microsoft.com/office/powerpoint/2010/main" val="7325236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Tree>
    <p:extLst>
      <p:ext uri="{BB962C8B-B14F-4D97-AF65-F5344CB8AC3E}">
        <p14:creationId xmlns="" xmlns:p14="http://schemas.microsoft.com/office/powerpoint/2010/main" val="3561918202"/>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Tree>
    <p:extLst>
      <p:ext uri="{BB962C8B-B14F-4D97-AF65-F5344CB8AC3E}">
        <p14:creationId xmlns="" xmlns:p14="http://schemas.microsoft.com/office/powerpoint/2010/main" val="701908305"/>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400" dirty="0" smtClean="0"/>
              <a:t>Impact of FHIR on the market</a:t>
            </a:r>
          </a:p>
          <a:p>
            <a:pPr lvl="1"/>
            <a:r>
              <a:rPr lang="en-AU" sz="2000" dirty="0" smtClean="0"/>
              <a:t>Drive interoperability prices down</a:t>
            </a:r>
          </a:p>
          <a:p>
            <a:pPr lvl="1"/>
            <a:r>
              <a:rPr lang="en-AU" sz="2000" dirty="0" smtClean="0"/>
              <a:t>Higher Expectations</a:t>
            </a:r>
          </a:p>
          <a:p>
            <a:pPr lvl="1"/>
            <a:r>
              <a:rPr lang="en-AU" sz="2000" dirty="0" smtClean="0"/>
              <a:t>Sense of a community</a:t>
            </a:r>
          </a:p>
          <a:p>
            <a:pPr lvl="1"/>
            <a:r>
              <a:rPr lang="en-AU" sz="2000" dirty="0" smtClean="0"/>
              <a:t>Enormous interest from vendors and Legislators</a:t>
            </a:r>
          </a:p>
          <a:p>
            <a:r>
              <a:rPr lang="en-AU" sz="2400" dirty="0" smtClean="0"/>
              <a:t>Overall Market focus</a:t>
            </a:r>
          </a:p>
          <a:p>
            <a:pPr lvl="1"/>
            <a:r>
              <a:rPr lang="en-AU" sz="2000" dirty="0" smtClean="0"/>
              <a:t>Web based PHR</a:t>
            </a:r>
          </a:p>
          <a:p>
            <a:pPr lvl="1"/>
            <a:r>
              <a:rPr lang="en-AU" sz="2000" dirty="0" smtClean="0"/>
              <a:t>Mobile</a:t>
            </a:r>
          </a:p>
          <a:p>
            <a:pPr lvl="1"/>
            <a:r>
              <a:rPr lang="en-AU" sz="2000" dirty="0" smtClean="0"/>
              <a:t>Device Data management</a:t>
            </a:r>
          </a:p>
          <a:p>
            <a:pPr lvl="1"/>
            <a:r>
              <a:rPr lang="en-AU" sz="2000" dirty="0" smtClean="0"/>
              <a:t>Healthcare repositories (MHD+)</a:t>
            </a:r>
          </a:p>
          <a:p>
            <a:pPr lvl="1"/>
            <a:r>
              <a:rPr lang="en-AU" sz="2000" dirty="0" smtClean="0"/>
              <a:t>Retooling </a:t>
            </a:r>
            <a:r>
              <a:rPr lang="en-AU" sz="2000" dirty="0"/>
              <a:t>existing </a:t>
            </a:r>
            <a:r>
              <a:rPr lang="en-AU" sz="2000" dirty="0" smtClean="0"/>
              <a:t>connections (v2, CDA)</a:t>
            </a:r>
          </a:p>
          <a:p>
            <a:r>
              <a:rPr lang="en-AU" sz="2500" dirty="0" smtClean="0"/>
              <a:t>Resistance is futile!</a:t>
            </a:r>
            <a:endParaRPr lang="en-AU" sz="2500" dirty="0"/>
          </a:p>
          <a:p>
            <a:pPr lvl="1"/>
            <a:endParaRPr lang="en-AU" sz="20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167</a:t>
            </a:fld>
            <a:endParaRPr lang="en-CA" dirty="0"/>
          </a:p>
        </p:txBody>
      </p:sp>
    </p:spTree>
    <p:extLst>
      <p:ext uri="{BB962C8B-B14F-4D97-AF65-F5344CB8AC3E}">
        <p14:creationId xmlns="" xmlns:p14="http://schemas.microsoft.com/office/powerpoint/2010/main" val="39979830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Tutorial </a:t>
            </a:r>
            <a:r>
              <a:rPr lang="en-US" dirty="0" smtClean="0"/>
              <a:t>Objectives</a:t>
            </a:r>
            <a:endParaRPr lang="en-CA" dirty="0"/>
          </a:p>
        </p:txBody>
      </p:sp>
      <p:sp>
        <p:nvSpPr>
          <p:cNvPr id="3" name="Content Placeholder 2"/>
          <p:cNvSpPr>
            <a:spLocks noGrp="1"/>
          </p:cNvSpPr>
          <p:nvPr>
            <p:ph idx="1"/>
          </p:nvPr>
        </p:nvSpPr>
        <p:spPr/>
        <p:txBody>
          <a:bodyPr/>
          <a:lstStyle/>
          <a:p>
            <a:r>
              <a:rPr lang="en-US" sz="2800" dirty="0" smtClean="0"/>
              <a:t>You should:</a:t>
            </a:r>
          </a:p>
          <a:p>
            <a:pPr lvl="1"/>
            <a:r>
              <a:rPr lang="en-US" sz="2400" dirty="0" smtClean="0"/>
              <a:t>Know where FHIR fits in the broader healthcare landscape, including other HL7 specifications</a:t>
            </a:r>
          </a:p>
          <a:p>
            <a:pPr lvl="1"/>
            <a:r>
              <a:rPr lang="en-US" sz="2400" dirty="0" smtClean="0"/>
              <a:t>Be able to explain what FHIR is to others in your organization, and what impact it might have</a:t>
            </a:r>
          </a:p>
          <a:p>
            <a:pPr lvl="1"/>
            <a:r>
              <a:rPr lang="en-US" sz="2400" dirty="0" smtClean="0"/>
              <a:t>Be equipped to help your organization determine if, when, where and how you might use FHIR</a:t>
            </a:r>
          </a:p>
          <a:p>
            <a:pPr lvl="1"/>
            <a:r>
              <a:rPr lang="en-US" sz="2400" dirty="0" smtClean="0"/>
              <a:t>*Know how to approach the FHIR specification to find out what more you need to know</a:t>
            </a:r>
          </a:p>
          <a:p>
            <a:pPr lvl="1"/>
            <a:r>
              <a:rPr lang="en-US" sz="2400" dirty="0" smtClean="0"/>
              <a:t>Be prepared for the more detailed tutorials</a:t>
            </a:r>
          </a:p>
          <a:p>
            <a:pPr lvl="1"/>
            <a:r>
              <a:rPr lang="en-US" sz="2400" dirty="0" smtClean="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dirty="0"/>
          </a:p>
        </p:txBody>
      </p:sp>
    </p:spTree>
    <p:extLst>
      <p:ext uri="{BB962C8B-B14F-4D97-AF65-F5344CB8AC3E}">
        <p14:creationId xmlns=""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a:xfrm>
            <a:off x="381000" y="1828800"/>
            <a:ext cx="8382000" cy="3112368"/>
          </a:xfrm>
        </p:spPr>
        <p:txBody>
          <a:bodyPr/>
          <a:lstStyle/>
          <a:p>
            <a:r>
              <a:rPr lang="en-AU" sz="2800" dirty="0">
                <a:hlinkClick r:id="rId2"/>
              </a:rPr>
              <a:t>http://www.hl7.org/implement/standards/fhir/</a:t>
            </a:r>
          </a:p>
          <a:p>
            <a:r>
              <a:rPr lang="en-AU" sz="2800" dirty="0"/>
              <a:t>http://hl7.org/</a:t>
            </a:r>
            <a:r>
              <a:rPr lang="en-AU" sz="2800" dirty="0" err="1"/>
              <a:t>fhir</a:t>
            </a:r>
            <a:r>
              <a:rPr lang="en-AU" sz="2800" dirty="0"/>
              <a:t>/</a:t>
            </a:r>
            <a:r>
              <a:rPr lang="en-AU" sz="2800" dirty="0" err="1"/>
              <a:t>index.html</a:t>
            </a:r>
            <a:r>
              <a:rPr lang="en-AU" sz="2800" dirty="0" smtClean="0"/>
              <a:t>	      </a:t>
            </a:r>
          </a:p>
          <a:p>
            <a:r>
              <a:rPr lang="en-AU" sz="2800" dirty="0" smtClean="0">
                <a:hlinkClick r:id="rId3"/>
              </a:rPr>
              <a:t>http</a:t>
            </a:r>
            <a:r>
              <a:rPr lang="en-AU" sz="2800" dirty="0">
                <a:hlinkClick r:id="rId3"/>
              </a:rPr>
              <a:t>://wiki.hl7.org/index.php?title=</a:t>
            </a:r>
            <a:r>
              <a:rPr lang="en-AU" sz="2800" dirty="0" smtClean="0">
                <a:hlinkClick r:id="rId3"/>
              </a:rPr>
              <a:t>FHIR</a:t>
            </a:r>
            <a:r>
              <a:rPr lang="en-AU" sz="28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dirty="0"/>
          </a:p>
        </p:txBody>
      </p:sp>
      <p:pic>
        <p:nvPicPr>
          <p:cNvPr id="7" name="Picture 6"/>
          <p:cNvPicPr>
            <a:picLocks noChangeAspect="1"/>
          </p:cNvPicPr>
          <p:nvPr/>
        </p:nvPicPr>
        <p:blipFill rotWithShape="1">
          <a:blip r:embed="rId4" cstate="print">
            <a:extLst>
              <a:ext uri="{28A0092B-C50C-407E-A947-70E740481C1C}">
                <a14:useLocalDpi xmlns=""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635896" y="3861048"/>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5364088" y="6093296"/>
            <a:ext cx="184666" cy="369332"/>
          </a:xfrm>
          <a:prstGeom prst="rect">
            <a:avLst/>
          </a:prstGeom>
          <a:noFill/>
        </p:spPr>
        <p:txBody>
          <a:bodyPr wrap="none" rtlCol="0">
            <a:spAutoFit/>
          </a:bodyPr>
          <a:lstStyle/>
          <a:p>
            <a:endParaRPr lang="en-US" dirty="0"/>
          </a:p>
        </p:txBody>
      </p:sp>
    </p:spTree>
    <p:extLst>
      <p:ext uri="{BB962C8B-B14F-4D97-AF65-F5344CB8AC3E}">
        <p14:creationId xmlns="" xmlns:p14="http://schemas.microsoft.com/office/powerpoint/2010/main" val="2852218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5004048" y="321297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smtClean="0">
                <a:latin typeface="Arial" charset="0"/>
              </a:rPr>
              <a:t>CDA</a:t>
            </a: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Timeline: Where does FHIR fit?</a:t>
            </a:r>
            <a:endParaRPr lang="en-US" dirty="0"/>
          </a:p>
        </p:txBody>
      </p:sp>
      <p:cxnSp>
        <p:nvCxnSpPr>
          <p:cNvPr id="5" name="Straight Connector 4"/>
          <p:cNvCxnSpPr/>
          <p:nvPr/>
        </p:nvCxnSpPr>
        <p:spPr>
          <a:xfrm>
            <a:off x="827584" y="479715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11560" y="5013176"/>
            <a:ext cx="755235" cy="400110"/>
          </a:xfrm>
          <a:prstGeom prst="rect">
            <a:avLst/>
          </a:prstGeom>
          <a:noFill/>
        </p:spPr>
        <p:txBody>
          <a:bodyPr wrap="none" rtlCol="0">
            <a:spAutoFit/>
          </a:bodyPr>
          <a:lstStyle/>
          <a:p>
            <a:r>
              <a:rPr lang="en-US" sz="2000" dirty="0">
                <a:solidFill>
                  <a:srgbClr val="636360"/>
                </a:solidFill>
              </a:rPr>
              <a:t>1</a:t>
            </a:r>
            <a:r>
              <a:rPr lang="en-US" sz="2000" dirty="0" smtClean="0">
                <a:solidFill>
                  <a:srgbClr val="636360"/>
                </a:solidFill>
              </a:rPr>
              <a:t>980</a:t>
            </a:r>
            <a:endParaRPr lang="en-US" dirty="0">
              <a:solidFill>
                <a:srgbClr val="636360"/>
              </a:solidFill>
            </a:endParaRPr>
          </a:p>
        </p:txBody>
      </p:sp>
      <p:sp>
        <p:nvSpPr>
          <p:cNvPr id="7" name="TextBox 6"/>
          <p:cNvSpPr txBox="1"/>
          <p:nvPr/>
        </p:nvSpPr>
        <p:spPr>
          <a:xfrm>
            <a:off x="3995936" y="5013176"/>
            <a:ext cx="755235" cy="400110"/>
          </a:xfrm>
          <a:prstGeom prst="rect">
            <a:avLst/>
          </a:prstGeom>
          <a:noFill/>
        </p:spPr>
        <p:txBody>
          <a:bodyPr wrap="none" rtlCol="0">
            <a:spAutoFit/>
          </a:bodyPr>
          <a:lstStyle/>
          <a:p>
            <a:r>
              <a:rPr lang="en-US" sz="2000" dirty="0" smtClean="0">
                <a:solidFill>
                  <a:srgbClr val="636360"/>
                </a:solidFill>
              </a:rPr>
              <a:t>2000</a:t>
            </a:r>
            <a:endParaRPr lang="en-US" dirty="0">
              <a:solidFill>
                <a:srgbClr val="636360"/>
              </a:solidFill>
            </a:endParaRPr>
          </a:p>
        </p:txBody>
      </p:sp>
      <p:sp>
        <p:nvSpPr>
          <p:cNvPr id="8" name="TextBox 7"/>
          <p:cNvSpPr txBox="1"/>
          <p:nvPr/>
        </p:nvSpPr>
        <p:spPr>
          <a:xfrm>
            <a:off x="2232589" y="5013176"/>
            <a:ext cx="755235" cy="400110"/>
          </a:xfrm>
          <a:prstGeom prst="rect">
            <a:avLst/>
          </a:prstGeom>
          <a:noFill/>
        </p:spPr>
        <p:txBody>
          <a:bodyPr wrap="none" rtlCol="0">
            <a:spAutoFit/>
          </a:bodyPr>
          <a:lstStyle/>
          <a:p>
            <a:r>
              <a:rPr lang="en-US" sz="2000" dirty="0" smtClean="0">
                <a:solidFill>
                  <a:srgbClr val="636360"/>
                </a:solidFill>
              </a:rPr>
              <a:t>1990</a:t>
            </a:r>
            <a:endParaRPr lang="en-US" dirty="0">
              <a:solidFill>
                <a:srgbClr val="636360"/>
              </a:solidFill>
            </a:endParaRPr>
          </a:p>
        </p:txBody>
      </p:sp>
      <p:sp>
        <p:nvSpPr>
          <p:cNvPr id="9" name="TextBox 8"/>
          <p:cNvSpPr txBox="1"/>
          <p:nvPr/>
        </p:nvSpPr>
        <p:spPr>
          <a:xfrm>
            <a:off x="5472949" y="4973106"/>
            <a:ext cx="755235" cy="400110"/>
          </a:xfrm>
          <a:prstGeom prst="rect">
            <a:avLst/>
          </a:prstGeom>
          <a:noFill/>
        </p:spPr>
        <p:txBody>
          <a:bodyPr wrap="none" rtlCol="0">
            <a:spAutoFit/>
          </a:bodyPr>
          <a:lstStyle/>
          <a:p>
            <a:r>
              <a:rPr lang="en-US" sz="2000" dirty="0" smtClean="0">
                <a:solidFill>
                  <a:srgbClr val="636360"/>
                </a:solidFill>
              </a:rPr>
              <a:t>2010</a:t>
            </a:r>
            <a:endParaRPr lang="en-US" dirty="0">
              <a:solidFill>
                <a:srgbClr val="636360"/>
              </a:solidFill>
            </a:endParaRPr>
          </a:p>
        </p:txBody>
      </p:sp>
      <p:sp>
        <p:nvSpPr>
          <p:cNvPr id="10" name="TextBox 9"/>
          <p:cNvSpPr txBox="1"/>
          <p:nvPr/>
        </p:nvSpPr>
        <p:spPr>
          <a:xfrm>
            <a:off x="7524328" y="4973106"/>
            <a:ext cx="755235" cy="400110"/>
          </a:xfrm>
          <a:prstGeom prst="rect">
            <a:avLst/>
          </a:prstGeom>
          <a:noFill/>
        </p:spPr>
        <p:txBody>
          <a:bodyPr wrap="none" rtlCol="0">
            <a:spAutoFit/>
          </a:bodyPr>
          <a:lstStyle/>
          <a:p>
            <a:r>
              <a:rPr lang="en-US" sz="2000" dirty="0" smtClean="0">
                <a:solidFill>
                  <a:srgbClr val="636360"/>
                </a:solidFill>
              </a:rPr>
              <a:t>2020</a:t>
            </a:r>
            <a:endParaRPr lang="en-US" dirty="0">
              <a:solidFill>
                <a:srgbClr val="636360"/>
              </a:solidFill>
            </a:endParaRPr>
          </a:p>
        </p:txBody>
      </p:sp>
      <p:sp>
        <p:nvSpPr>
          <p:cNvPr id="22" name="TextBox 21"/>
          <p:cNvSpPr txBox="1"/>
          <p:nvPr/>
        </p:nvSpPr>
        <p:spPr>
          <a:xfrm>
            <a:off x="1835696" y="1646803"/>
            <a:ext cx="596888" cy="615553"/>
          </a:xfrm>
          <a:prstGeom prst="rect">
            <a:avLst/>
          </a:prstGeom>
          <a:noFill/>
        </p:spPr>
        <p:txBody>
          <a:bodyPr wrap="none" rtlCol="0">
            <a:spAutoFit/>
          </a:bodyPr>
          <a:lstStyle/>
          <a:p>
            <a:r>
              <a:rPr lang="en-US" sz="2000" dirty="0" smtClean="0">
                <a:solidFill>
                  <a:srgbClr val="636360"/>
                </a:solidFill>
              </a:rPr>
              <a:t>V2</a:t>
            </a:r>
          </a:p>
          <a:p>
            <a:r>
              <a:rPr lang="en-US" sz="1400" dirty="0" smtClean="0">
                <a:solidFill>
                  <a:srgbClr val="636360"/>
                </a:solidFill>
              </a:rPr>
              <a:t>1987</a:t>
            </a:r>
            <a:endParaRPr lang="en-US" sz="1600" dirty="0">
              <a:solidFill>
                <a:srgbClr val="636360"/>
              </a:solidFill>
            </a:endParaRPr>
          </a:p>
        </p:txBody>
      </p:sp>
      <p:sp>
        <p:nvSpPr>
          <p:cNvPr id="23" name="TextBox 22"/>
          <p:cNvSpPr txBox="1"/>
          <p:nvPr/>
        </p:nvSpPr>
        <p:spPr>
          <a:xfrm>
            <a:off x="6300192" y="1628800"/>
            <a:ext cx="840269" cy="954107"/>
          </a:xfrm>
          <a:prstGeom prst="rect">
            <a:avLst/>
          </a:prstGeom>
          <a:noFill/>
        </p:spPr>
        <p:txBody>
          <a:bodyPr wrap="none" rtlCol="0">
            <a:spAutoFit/>
          </a:bodyPr>
          <a:lstStyle/>
          <a:p>
            <a:r>
              <a:rPr lang="en-US" sz="2000" dirty="0" smtClean="0">
                <a:solidFill>
                  <a:srgbClr val="636360"/>
                </a:solidFill>
              </a:rPr>
              <a:t>Fresh</a:t>
            </a:r>
          </a:p>
          <a:p>
            <a:r>
              <a:rPr lang="en-US" sz="2000" dirty="0" smtClean="0">
                <a:solidFill>
                  <a:srgbClr val="636360"/>
                </a:solidFill>
              </a:rPr>
              <a:t>Look</a:t>
            </a:r>
          </a:p>
          <a:p>
            <a:r>
              <a:rPr lang="en-US" sz="1400" dirty="0" smtClean="0">
                <a:solidFill>
                  <a:srgbClr val="636360"/>
                </a:solidFill>
              </a:rPr>
              <a:t>2011</a:t>
            </a:r>
            <a:endParaRPr lang="en-US" sz="1600" dirty="0">
              <a:solidFill>
                <a:srgbClr val="636360"/>
              </a:solidFill>
            </a:endParaRPr>
          </a:p>
        </p:txBody>
      </p:sp>
      <p:sp>
        <p:nvSpPr>
          <p:cNvPr id="24" name="TextBox 23"/>
          <p:cNvSpPr txBox="1"/>
          <p:nvPr/>
        </p:nvSpPr>
        <p:spPr>
          <a:xfrm>
            <a:off x="4932040" y="1628800"/>
            <a:ext cx="748923" cy="954107"/>
          </a:xfrm>
          <a:prstGeom prst="rect">
            <a:avLst/>
          </a:prstGeom>
          <a:noFill/>
        </p:spPr>
        <p:txBody>
          <a:bodyPr wrap="none" rtlCol="0">
            <a:spAutoFit/>
          </a:bodyPr>
          <a:lstStyle/>
          <a:p>
            <a:r>
              <a:rPr lang="en-US" sz="2000" dirty="0" smtClean="0">
                <a:solidFill>
                  <a:srgbClr val="636360"/>
                </a:solidFill>
              </a:rPr>
              <a:t>V3</a:t>
            </a:r>
          </a:p>
          <a:p>
            <a:r>
              <a:rPr lang="en-US" sz="2000" dirty="0" smtClean="0">
                <a:solidFill>
                  <a:srgbClr val="636360"/>
                </a:solidFill>
              </a:rPr>
              <a:t>CDA</a:t>
            </a:r>
          </a:p>
          <a:p>
            <a:r>
              <a:rPr lang="en-US" sz="1400" dirty="0" smtClean="0">
                <a:solidFill>
                  <a:srgbClr val="636360"/>
                </a:solidFill>
              </a:rPr>
              <a:t>2005</a:t>
            </a:r>
            <a:endParaRPr lang="en-US" sz="1600" dirty="0">
              <a:solidFill>
                <a:srgbClr val="636360"/>
              </a:solidFill>
            </a:endParaRPr>
          </a:p>
        </p:txBody>
      </p:sp>
      <p:sp>
        <p:nvSpPr>
          <p:cNvPr id="25" name="TextBox 24"/>
          <p:cNvSpPr txBox="1"/>
          <p:nvPr/>
        </p:nvSpPr>
        <p:spPr>
          <a:xfrm>
            <a:off x="7020272" y="1628800"/>
            <a:ext cx="1098378" cy="923330"/>
          </a:xfrm>
          <a:prstGeom prst="rect">
            <a:avLst/>
          </a:prstGeom>
          <a:noFill/>
        </p:spPr>
        <p:txBody>
          <a:bodyPr wrap="none" rtlCol="0">
            <a:spAutoFit/>
          </a:bodyPr>
          <a:lstStyle/>
          <a:p>
            <a:r>
              <a:rPr lang="en-US" sz="2000" dirty="0" smtClean="0">
                <a:solidFill>
                  <a:srgbClr val="636360"/>
                </a:solidFill>
              </a:rPr>
              <a:t>FHIR</a:t>
            </a:r>
          </a:p>
          <a:p>
            <a:r>
              <a:rPr lang="en-US" sz="2000" dirty="0" err="1" smtClean="0">
                <a:solidFill>
                  <a:srgbClr val="636360"/>
                </a:solidFill>
              </a:rPr>
              <a:t>DSTU</a:t>
            </a:r>
            <a:r>
              <a:rPr lang="en-US" sz="2000" dirty="0" smtClean="0">
                <a:solidFill>
                  <a:srgbClr val="636360"/>
                </a:solidFill>
              </a:rPr>
              <a:t> 2</a:t>
            </a:r>
          </a:p>
          <a:p>
            <a:r>
              <a:rPr lang="en-US" sz="1400" dirty="0" smtClean="0">
                <a:solidFill>
                  <a:srgbClr val="636360"/>
                </a:solidFill>
              </a:rPr>
              <a:t>2015</a:t>
            </a:r>
            <a:endParaRPr lang="en-US" sz="1400" dirty="0">
              <a:solidFill>
                <a:srgbClr val="636360"/>
              </a:solidFill>
            </a:endParaRPr>
          </a:p>
        </p:txBody>
      </p:sp>
      <p:sp>
        <p:nvSpPr>
          <p:cNvPr id="29" name="TextBox 28"/>
          <p:cNvSpPr txBox="1"/>
          <p:nvPr/>
        </p:nvSpPr>
        <p:spPr>
          <a:xfrm>
            <a:off x="3419872" y="1646803"/>
            <a:ext cx="1111277" cy="615553"/>
          </a:xfrm>
          <a:prstGeom prst="rect">
            <a:avLst/>
          </a:prstGeom>
          <a:noFill/>
        </p:spPr>
        <p:txBody>
          <a:bodyPr wrap="none" rtlCol="0">
            <a:spAutoFit/>
          </a:bodyPr>
          <a:lstStyle/>
          <a:p>
            <a:r>
              <a:rPr lang="en-US" sz="2000" dirty="0" smtClean="0">
                <a:solidFill>
                  <a:srgbClr val="636360"/>
                </a:solidFill>
              </a:rPr>
              <a:t>Start V3</a:t>
            </a:r>
          </a:p>
          <a:p>
            <a:r>
              <a:rPr lang="en-US" sz="1400" dirty="0" smtClean="0">
                <a:solidFill>
                  <a:srgbClr val="636360"/>
                </a:solidFill>
              </a:rPr>
              <a:t>1995</a:t>
            </a:r>
            <a:endParaRPr lang="en-US" sz="1600" dirty="0">
              <a:solidFill>
                <a:srgbClr val="636360"/>
              </a:solidFill>
            </a:endParaRPr>
          </a:p>
        </p:txBody>
      </p:sp>
      <p:sp>
        <p:nvSpPr>
          <p:cNvPr id="26" name="Notched Right Arrow 25"/>
          <p:cNvSpPr/>
          <p:nvPr/>
        </p:nvSpPr>
        <p:spPr bwMode="auto">
          <a:xfrm>
            <a:off x="1835696" y="429309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V2</a:t>
            </a:r>
            <a:endParaRPr kumimoji="0" lang="en-US" sz="1800" b="0" i="0" u="none" strike="noStrike" cap="none" normalizeH="0" baseline="0" dirty="0" smtClean="0">
              <a:ln>
                <a:noFill/>
              </a:ln>
              <a:solidFill>
                <a:schemeClr val="tx1"/>
              </a:solidFill>
              <a:effectLst/>
              <a:latin typeface="Arial" charset="0"/>
            </a:endParaRPr>
          </a:p>
        </p:txBody>
      </p:sp>
      <p:sp>
        <p:nvSpPr>
          <p:cNvPr id="32" name="Notched Right Arrow 31"/>
          <p:cNvSpPr/>
          <p:nvPr/>
        </p:nvSpPr>
        <p:spPr bwMode="auto">
          <a:xfrm>
            <a:off x="3491880" y="378904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V3</a:t>
            </a:r>
            <a:endParaRPr kumimoji="0" lang="en-US" sz="1800" b="0" i="0" u="none" strike="noStrike" cap="none" normalizeH="0" baseline="0" dirty="0" smtClean="0">
              <a:ln>
                <a:noFill/>
              </a:ln>
              <a:solidFill>
                <a:schemeClr val="tx1"/>
              </a:solidFill>
              <a:effectLst/>
              <a:latin typeface="Arial" charset="0"/>
            </a:endParaRPr>
          </a:p>
        </p:txBody>
      </p:sp>
      <p:sp>
        <p:nvSpPr>
          <p:cNvPr id="36" name="Notched Right Arrow 35"/>
          <p:cNvSpPr/>
          <p:nvPr/>
        </p:nvSpPr>
        <p:spPr bwMode="auto">
          <a:xfrm>
            <a:off x="6300192" y="263691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smtClean="0">
                <a:latin typeface="Arial" charset="0"/>
              </a:rPr>
              <a:t>FHIR</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379208404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Business Case for using FHIR</a:t>
            </a:r>
            <a:endParaRPr lang="en-US" dirty="0"/>
          </a:p>
        </p:txBody>
      </p:sp>
      <p:sp>
        <p:nvSpPr>
          <p:cNvPr id="3" name="Content Placeholder 2"/>
          <p:cNvSpPr>
            <a:spLocks noGrp="1"/>
          </p:cNvSpPr>
          <p:nvPr>
            <p:ph idx="1"/>
          </p:nvPr>
        </p:nvSpPr>
        <p:spPr>
          <a:xfrm>
            <a:off x="457200" y="1772818"/>
            <a:ext cx="8229600" cy="5040558"/>
          </a:xfrm>
        </p:spPr>
        <p:txBody>
          <a:bodyPr>
            <a:noAutofit/>
          </a:bodyPr>
          <a:lstStyle/>
          <a:p>
            <a:r>
              <a:rPr lang="en-US" sz="1400" dirty="0" smtClean="0"/>
              <a:t>Predefined Resources &amp; API</a:t>
            </a:r>
          </a:p>
          <a:p>
            <a:pPr lvl="1"/>
            <a:r>
              <a:rPr lang="en-US" sz="1200" dirty="0" smtClean="0"/>
              <a:t>Analysis already done, and can be safely extended</a:t>
            </a:r>
          </a:p>
          <a:p>
            <a:r>
              <a:rPr lang="en-US" sz="1400" dirty="0" smtClean="0"/>
              <a:t>All paradigms, All Architectures, All Clients</a:t>
            </a:r>
          </a:p>
          <a:p>
            <a:pPr lvl="1"/>
            <a:r>
              <a:rPr lang="en-US" sz="1200" dirty="0" smtClean="0"/>
              <a:t>Thick client, browser, mobile, devices</a:t>
            </a:r>
          </a:p>
          <a:p>
            <a:r>
              <a:rPr lang="en-US" sz="1400" dirty="0" smtClean="0"/>
              <a:t>Implementer friendly</a:t>
            </a:r>
          </a:p>
          <a:p>
            <a:pPr lvl="1"/>
            <a:r>
              <a:rPr lang="en-US" sz="1200" dirty="0"/>
              <a:t>Simple to understand and access with </a:t>
            </a:r>
            <a:r>
              <a:rPr lang="en-US" sz="1200" dirty="0" smtClean="0"/>
              <a:t>examples</a:t>
            </a:r>
          </a:p>
          <a:p>
            <a:pPr lvl="1"/>
            <a:r>
              <a:rPr lang="en-US" sz="1200" dirty="0" smtClean="0"/>
              <a:t>Familiar tooling &amp; familiar technologies – XML/JSON, HTTP, SSL, </a:t>
            </a:r>
            <a:r>
              <a:rPr lang="en-US" sz="1200" dirty="0" err="1" smtClean="0"/>
              <a:t>OAuth</a:t>
            </a:r>
            <a:endParaRPr lang="en-US" sz="1200" dirty="0" smtClean="0"/>
          </a:p>
          <a:p>
            <a:pPr lvl="1"/>
            <a:r>
              <a:rPr lang="en-US" sz="1200" dirty="0" smtClean="0"/>
              <a:t>Libraries available – HAPI, </a:t>
            </a:r>
            <a:r>
              <a:rPr lang="en-US" sz="1200" dirty="0" err="1" smtClean="0"/>
              <a:t>Furore</a:t>
            </a:r>
            <a:r>
              <a:rPr lang="en-US" sz="1200" dirty="0" smtClean="0"/>
              <a:t>, reference implementation</a:t>
            </a:r>
          </a:p>
          <a:p>
            <a:r>
              <a:rPr lang="en-US" sz="1400" dirty="0" smtClean="0"/>
              <a:t>Mobile friendly</a:t>
            </a:r>
          </a:p>
          <a:p>
            <a:pPr lvl="1"/>
            <a:r>
              <a:rPr lang="en-US" sz="1200" dirty="0" smtClean="0"/>
              <a:t>Concise, REST API &amp; JSON</a:t>
            </a:r>
          </a:p>
          <a:p>
            <a:r>
              <a:rPr lang="en-US" sz="1400" dirty="0" smtClean="0"/>
              <a:t>Don’t </a:t>
            </a:r>
            <a:r>
              <a:rPr lang="en-US" sz="1400" dirty="0"/>
              <a:t>need to understand HealthCare domain to implement</a:t>
            </a:r>
          </a:p>
          <a:p>
            <a:pPr lvl="1"/>
            <a:r>
              <a:rPr lang="en-US" sz="1200" dirty="0"/>
              <a:t>Developers or Analysts</a:t>
            </a:r>
          </a:p>
          <a:p>
            <a:r>
              <a:rPr lang="en-US" sz="1400" dirty="0"/>
              <a:t>Already in use Internationally</a:t>
            </a:r>
          </a:p>
          <a:p>
            <a:pPr lvl="1"/>
            <a:r>
              <a:rPr lang="en-US" sz="1400" dirty="0"/>
              <a:t>70 Organizations, 20 Countries, all Continents (except Antarctica)</a:t>
            </a:r>
          </a:p>
          <a:p>
            <a:pPr lvl="1"/>
            <a:r>
              <a:rPr lang="en-US" sz="1400" dirty="0" smtClean="0"/>
              <a:t>Involvement from </a:t>
            </a:r>
            <a:r>
              <a:rPr lang="en-US" sz="1400" dirty="0"/>
              <a:t>Providers, Vendors, Payers, </a:t>
            </a:r>
            <a:r>
              <a:rPr lang="en-US" sz="1400" dirty="0" smtClean="0"/>
              <a:t>Governments</a:t>
            </a:r>
          </a:p>
          <a:p>
            <a:r>
              <a:rPr lang="en-US" sz="1400" dirty="0" smtClean="0"/>
              <a:t>Large </a:t>
            </a:r>
            <a:r>
              <a:rPr lang="en-US" sz="1400" dirty="0"/>
              <a:t>community for support</a:t>
            </a:r>
          </a:p>
          <a:p>
            <a:endParaRPr lang="en-US" sz="1400" dirty="0" smtClean="0"/>
          </a:p>
          <a:p>
            <a:endParaRPr lang="en-US" sz="1400" dirty="0"/>
          </a:p>
        </p:txBody>
      </p:sp>
      <p:sp>
        <p:nvSpPr>
          <p:cNvPr id="4" name="TextBox 3"/>
          <p:cNvSpPr txBox="1"/>
          <p:nvPr/>
        </p:nvSpPr>
        <p:spPr>
          <a:xfrm>
            <a:off x="683568" y="6021288"/>
            <a:ext cx="6625657" cy="369332"/>
          </a:xfrm>
          <a:prstGeom prst="rect">
            <a:avLst/>
          </a:prstGeom>
          <a:noFill/>
        </p:spPr>
        <p:txBody>
          <a:bodyPr wrap="none" rtlCol="0">
            <a:spAutoFit/>
          </a:bodyPr>
          <a:lstStyle/>
          <a:p>
            <a:r>
              <a:rPr lang="en-US" dirty="0" smtClean="0">
                <a:solidFill>
                  <a:schemeClr val="tx1"/>
                </a:solidFill>
                <a:latin typeface="+mn-lt"/>
                <a:ea typeface="+mn-ea"/>
              </a:rPr>
              <a:t>Results in faster, cheaper deployments that are more re-usable</a:t>
            </a:r>
            <a:r>
              <a:rPr lang="en-US" dirty="0" smtClean="0"/>
              <a:t> </a:t>
            </a:r>
            <a:endParaRPr lang="en-US" dirty="0"/>
          </a:p>
        </p:txBody>
      </p:sp>
    </p:spTree>
    <p:custDataLst>
      <p:tags r:id="rId1"/>
    </p:custDataLst>
    <p:extLst>
      <p:ext uri="{BB962C8B-B14F-4D97-AF65-F5344CB8AC3E}">
        <p14:creationId xmlns="" xmlns:p14="http://schemas.microsoft.com/office/powerpoint/2010/main" val="250417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CA" dirty="0"/>
          </a:p>
        </p:txBody>
      </p:sp>
      <p:sp>
        <p:nvSpPr>
          <p:cNvPr id="7" name="TextBox 6"/>
          <p:cNvSpPr txBox="1"/>
          <p:nvPr/>
        </p:nvSpPr>
        <p:spPr>
          <a:xfrm>
            <a:off x="1835696" y="5949280"/>
            <a:ext cx="2160240" cy="369332"/>
          </a:xfrm>
          <a:prstGeom prst="rect">
            <a:avLst/>
          </a:prstGeom>
          <a:noFill/>
        </p:spPr>
        <p:txBody>
          <a:bodyPr wrap="square" rtlCol="0">
            <a:spAutoFit/>
          </a:bodyPr>
          <a:lstStyle/>
          <a:p>
            <a:r>
              <a:rPr lang="en-US" dirty="0" smtClean="0"/>
              <a:t> </a:t>
            </a:r>
            <a:endParaRPr lang="en-US" dirty="0"/>
          </a:p>
        </p:txBody>
      </p:sp>
      <p:pic>
        <p:nvPicPr>
          <p:cNvPr id="9" name="Content Placeholder 8" descr="guidelines.png"/>
          <p:cNvPicPr>
            <a:picLocks noGrp="1" noChangeAspect="1"/>
          </p:cNvPicPr>
          <p:nvPr>
            <p:ph idx="1"/>
          </p:nvPr>
        </p:nvPicPr>
        <p:blipFill>
          <a:blip r:embed="rId3" cstate="print"/>
          <a:stretch>
            <a:fillRect/>
          </a:stretch>
        </p:blipFill>
        <p:spPr>
          <a:xfrm>
            <a:off x="1857714" y="2449715"/>
            <a:ext cx="5428572" cy="3238095"/>
          </a:xfrm>
          <a:ln>
            <a:solidFill>
              <a:schemeClr val="accent1"/>
            </a:solidFill>
          </a:ln>
          <a:effectLst/>
        </p:spPr>
      </p:pic>
      <p:sp>
        <p:nvSpPr>
          <p:cNvPr id="10" name="TextBox 9"/>
          <p:cNvSpPr txBox="1"/>
          <p:nvPr/>
        </p:nvSpPr>
        <p:spPr>
          <a:xfrm>
            <a:off x="1691680" y="5949280"/>
            <a:ext cx="5616624" cy="215444"/>
          </a:xfrm>
          <a:prstGeom prst="rect">
            <a:avLst/>
          </a:prstGeom>
          <a:noFill/>
        </p:spPr>
        <p:txBody>
          <a:bodyPr wrap="square" rtlCol="0">
            <a:spAutoFit/>
          </a:bodyPr>
          <a:lstStyle/>
          <a:p>
            <a:r>
              <a:rPr lang="en-US" sz="800" dirty="0" smtClean="0"/>
              <a:t>FYI: Monday, September 19 International Talk Like a Pirate Day 2016 </a:t>
            </a:r>
            <a:endParaRPr lang="en-US" sz="800" dirty="0"/>
          </a:p>
        </p:txBody>
      </p:sp>
    </p:spTree>
    <p:extLst>
      <p:ext uri="{BB962C8B-B14F-4D97-AF65-F5344CB8AC3E}">
        <p14:creationId xmlns="" xmlns:p14="http://schemas.microsoft.com/office/powerpoint/2010/main" val="1763149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dirty="0">
                <a:hlinkClick r:id="rId2"/>
              </a:rPr>
              <a:t>http://</a:t>
            </a:r>
            <a:r>
              <a:rPr lang="en-CA" dirty="0" smtClean="0">
                <a:hlinkClick r:id="rId2"/>
              </a:rPr>
              <a:t>gforge.hl7.org/svn/fhir/trunk/presentations/2016-1 Tutorials/Introduction </a:t>
            </a:r>
            <a:r>
              <a:rPr lang="en-CA" dirty="0">
                <a:hlinkClick r:id="rId2"/>
              </a:rPr>
              <a:t>to </a:t>
            </a:r>
            <a:r>
              <a:rPr lang="en-CA" dirty="0" smtClean="0">
                <a:hlinkClick r:id="rId2"/>
              </a:rPr>
              <a:t>FHIR.pptx</a:t>
            </a:r>
            <a:endParaRPr lang="en-CA"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99792" y="5301208"/>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Support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bg1">
                    <a:lumMod val="75000"/>
                  </a:schemeClr>
                </a:solidFill>
                <a:effectLst/>
                <a:latin typeface="+mn-lt"/>
                <a:ea typeface="+mn-ea"/>
                <a:cs typeface="+mn-cs"/>
              </a:rPr>
              <a:t>Demonstrate best practice </a:t>
            </a:r>
            <a:r>
              <a:rPr lang="en-US" sz="3100" b="1" dirty="0" smtClean="0">
                <a:solidFill>
                  <a:schemeClr val="bg1">
                    <a:lumMod val="75000"/>
                  </a:schemeClr>
                </a:solidFill>
                <a:effectLst/>
                <a:latin typeface="+mn-lt"/>
                <a:ea typeface="+mn-ea"/>
                <a:cs typeface="+mn-cs"/>
              </a:rPr>
              <a:t>governance</a:t>
            </a:r>
            <a:endParaRPr lang="en-CA" sz="3100" dirty="0" smtClean="0">
              <a:solidFill>
                <a:schemeClr val="bg1">
                  <a:lumMod val="75000"/>
                </a:schemeClr>
              </a:solidFill>
              <a:effectLst/>
            </a:endParaRPr>
          </a:p>
        </p:txBody>
      </p:sp>
      <p:sp>
        <p:nvSpPr>
          <p:cNvPr id="2" name="Title 1"/>
          <p:cNvSpPr>
            <a:spLocks noGrp="1"/>
          </p:cNvSpPr>
          <p:nvPr>
            <p:ph type="title"/>
          </p:nvPr>
        </p:nvSpPr>
        <p:spPr/>
        <p:txBody>
          <a:bodyPr/>
          <a:lstStyle/>
          <a:p>
            <a:r>
              <a:rPr lang="en-US" dirty="0" smtClean="0"/>
              <a:t>FHIR Manifesto</a:t>
            </a:r>
            <a:endParaRPr lang="en-CA" dirty="0"/>
          </a:p>
        </p:txBody>
      </p:sp>
    </p:spTree>
    <p:extLst>
      <p:ext uri="{BB962C8B-B14F-4D97-AF65-F5344CB8AC3E}">
        <p14:creationId xmlns="" xmlns:p14="http://schemas.microsoft.com/office/powerpoint/2010/main" val="1763149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a:t>
            </a:r>
          </a:p>
          <a:p>
            <a:pPr lvl="1"/>
            <a:r>
              <a:rPr lang="en-US" sz="1900" dirty="0" smtClean="0"/>
              <a:t>Rationale, modeling approaches, etc. kept elsewhere</a:t>
            </a:r>
          </a:p>
          <a:p>
            <a:pPr lvl="1"/>
            <a:r>
              <a:rPr lang="en-US" sz="1900" dirty="0" smtClean="0"/>
              <a:t>Resources are simple and easy to understand and use</a:t>
            </a:r>
          </a:p>
          <a:p>
            <a:pPr lvl="0"/>
            <a:r>
              <a:rPr lang="en-US" sz="2400" dirty="0" smtClean="0"/>
              <a:t>Multiple Implementation tools to help get you started from day 1</a:t>
            </a:r>
          </a:p>
          <a:p>
            <a:pPr lvl="1"/>
            <a:r>
              <a:rPr lang="en-US" sz="1900" dirty="0" smtClean="0"/>
              <a:t>Publicly available test servers</a:t>
            </a:r>
          </a:p>
          <a:p>
            <a:pPr lvl="1"/>
            <a:r>
              <a:rPr lang="en-US" sz="1900" dirty="0" smtClean="0"/>
              <a:t>Starter APIs published with spec</a:t>
            </a:r>
          </a:p>
          <a:p>
            <a:pPr lvl="2"/>
            <a:r>
              <a:rPr lang="en-US" sz="1900" dirty="0" smtClean="0"/>
              <a:t>C#, Java, Pascal, </a:t>
            </a:r>
            <a:r>
              <a:rPr lang="en-US" sz="1900" dirty="0" err="1" smtClean="0"/>
              <a:t>ObjectiveC</a:t>
            </a:r>
            <a:r>
              <a:rPr lang="en-US" sz="1900" dirty="0" smtClean="0"/>
              <a:t>, </a:t>
            </a:r>
            <a:r>
              <a:rPr lang="en-US" sz="1900" dirty="0" err="1" smtClean="0"/>
              <a:t>Javascript</a:t>
            </a:r>
            <a:endParaRPr lang="en-US" sz="1900" dirty="0" smtClean="0"/>
          </a:p>
          <a:p>
            <a:pPr lvl="1"/>
            <a:r>
              <a:rPr lang="en-US" sz="1900" dirty="0" smtClean="0">
                <a:sym typeface="Wingdings" pitchFamily="2" charset="2"/>
              </a:rPr>
              <a:t>Lots of examples (and they’re valid too)</a:t>
            </a:r>
            <a:endParaRPr lang="en-US" sz="1900" dirty="0" smtClean="0"/>
          </a:p>
          <a:p>
            <a:pPr lvl="0"/>
            <a:r>
              <a:rPr lang="en-US" sz="2400" dirty="0" err="1" smtClean="0"/>
              <a:t>Connectathons</a:t>
            </a:r>
            <a:r>
              <a:rPr lang="en-US" sz="2400" baseline="0" dirty="0" smtClean="0"/>
              <a:t> to verify specification approaches</a:t>
            </a:r>
          </a:p>
          <a:p>
            <a:pPr lvl="0"/>
            <a:r>
              <a:rPr lang="en-US" sz="2400" dirty="0" smtClean="0">
                <a:sym typeface="Wingdings" pitchFamily="2" charset="2"/>
              </a:rPr>
              <a:t>‘Safe’ extensibility baked in</a:t>
            </a:r>
          </a:p>
          <a:p>
            <a:pPr lvl="0">
              <a:buNone/>
            </a:pP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 xmlns:p14="http://schemas.microsoft.com/office/powerpoint/2010/main" val="726755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p>
            <a:r>
              <a:rPr lang="en-US" dirty="0" smtClean="0"/>
              <a:t>Implementer</a:t>
            </a:r>
            <a:r>
              <a:rPr lang="en-US" baseline="0" dirty="0" smtClean="0"/>
              <a:t> Focus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pic>
        <p:nvPicPr>
          <p:cNvPr id="9" name="Snagit_PPT6E83" descr="PPT6E83.png"/>
          <p:cNvPicPr>
            <a:picLocks noGrp="1" noChangeAspect="1"/>
          </p:cNvPicPr>
          <p:nvPr>
            <p:ph idx="1"/>
          </p:nvPr>
        </p:nvPicPr>
        <p:blipFill>
          <a:blip r:embed="rId3" cstate="print"/>
          <a:stretch>
            <a:fillRect/>
          </a:stretch>
        </p:blipFill>
        <p:spPr>
          <a:xfrm>
            <a:off x="1547664" y="1656590"/>
            <a:ext cx="6036531" cy="4871693"/>
          </a:xfrm>
        </p:spPr>
      </p:pic>
    </p:spTree>
    <p:extLst>
      <p:ext uri="{BB962C8B-B14F-4D97-AF65-F5344CB8AC3E}">
        <p14:creationId xmlns="" xmlns:p14="http://schemas.microsoft.com/office/powerpoint/2010/main" val="726755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6" name="Snagit_PPT4179" descr="PPT4179.png"/>
          <p:cNvPicPr>
            <a:picLocks noGrp="1" noChangeAspect="1"/>
          </p:cNvPicPr>
          <p:nvPr>
            <p:ph idx="1"/>
          </p:nvPr>
        </p:nvPicPr>
        <p:blipFill>
          <a:blip r:embed="rId3" cstate="print"/>
          <a:stretch>
            <a:fillRect/>
          </a:stretch>
        </p:blipFill>
        <p:spPr>
          <a:xfrm>
            <a:off x="827584" y="1700808"/>
            <a:ext cx="7559648" cy="4751195"/>
          </a:xfrm>
        </p:spPr>
      </p:pic>
    </p:spTree>
    <p:extLst>
      <p:ext uri="{BB962C8B-B14F-4D97-AF65-F5344CB8AC3E}">
        <p14:creationId xmlns="" xmlns:p14="http://schemas.microsoft.com/office/powerpoint/2010/main" val="7267555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24</a:t>
            </a:fld>
            <a:endParaRPr lang="en-CA" dirty="0"/>
          </a:p>
        </p:txBody>
      </p:sp>
      <p:sp>
        <p:nvSpPr>
          <p:cNvPr id="10" name="Title 1"/>
          <p:cNvSpPr>
            <a:spLocks noGrp="1"/>
          </p:cNvSpPr>
          <p:nvPr>
            <p:ph type="title"/>
          </p:nvPr>
        </p:nvSpPr>
        <p:spPr/>
        <p:txBody>
          <a:bodyPr/>
          <a:lstStyle/>
          <a:p>
            <a:r>
              <a:rPr lang="en-US" sz="3200" dirty="0" smtClean="0"/>
              <a:t>Implementer</a:t>
            </a:r>
            <a:r>
              <a:rPr lang="en-US" sz="3200" baseline="0" dirty="0" smtClean="0"/>
              <a:t> Focus: Test</a:t>
            </a:r>
            <a:r>
              <a:rPr lang="en-US" sz="3200" dirty="0" smtClean="0"/>
              <a:t> Servers, </a:t>
            </a:r>
            <a:r>
              <a:rPr lang="en-US" sz="3200" dirty="0" err="1" smtClean="0"/>
              <a:t>Connectathons</a:t>
            </a:r>
            <a:endParaRPr lang="en-CA" sz="3200" dirty="0"/>
          </a:p>
        </p:txBody>
      </p:sp>
      <p:pic>
        <p:nvPicPr>
          <p:cNvPr id="6" name="Snagit_PPT21C4" descr="PPT21C4.png"/>
          <p:cNvPicPr>
            <a:picLocks noGrp="1" noChangeAspect="1"/>
          </p:cNvPicPr>
          <p:nvPr>
            <p:ph idx="1"/>
          </p:nvPr>
        </p:nvPicPr>
        <p:blipFill>
          <a:blip r:embed="rId3" cstate="print"/>
          <a:stretch>
            <a:fillRect/>
          </a:stretch>
        </p:blipFill>
        <p:spPr>
          <a:xfrm>
            <a:off x="2339752" y="1628800"/>
            <a:ext cx="4502772" cy="4731217"/>
          </a:xfrm>
        </p:spPr>
      </p:pic>
    </p:spTree>
    <p:extLst>
      <p:ext uri="{BB962C8B-B14F-4D97-AF65-F5344CB8AC3E}">
        <p14:creationId xmlns="" xmlns:p14="http://schemas.microsoft.com/office/powerpoint/2010/main" val="1487630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a:t>Focus on scenarios </a:t>
            </a:r>
            <a:r>
              <a:rPr lang="en-US" dirty="0" smtClean="0"/>
              <a:t>implementers </a:t>
            </a:r>
            <a:r>
              <a:rPr lang="en-US" dirty="0"/>
              <a:t>ask for</a:t>
            </a:r>
          </a:p>
          <a:p>
            <a:r>
              <a:rPr lang="en-US" dirty="0"/>
              <a:t>Inclusion of content in core specification is based on core content rule</a:t>
            </a:r>
          </a:p>
          <a:p>
            <a:pPr lvl="1"/>
            <a:r>
              <a:rPr lang="en-US" dirty="0"/>
              <a:t>“We only include data elements if we are confident that most normal implementations using that resource will make use of the element</a:t>
            </a:r>
            <a:r>
              <a:rPr lang="en-US" dirty="0" smtClean="0"/>
              <a:t>” (80%)</a:t>
            </a:r>
            <a:endParaRPr lang="en-US" dirty="0"/>
          </a:p>
          <a:p>
            <a:pPr lvl="1"/>
            <a:r>
              <a:rPr lang="en-US" dirty="0"/>
              <a:t>Other content </a:t>
            </a:r>
            <a:r>
              <a:rPr lang="en-US" dirty="0" smtClean="0"/>
              <a:t>in extensions (more </a:t>
            </a:r>
            <a:r>
              <a:rPr lang="en-US" dirty="0"/>
              <a:t>on this later)</a:t>
            </a:r>
          </a:p>
          <a:p>
            <a:pPr lvl="1"/>
            <a:r>
              <a:rPr lang="en-US" dirty="0"/>
              <a:t>Easy to say, governance challenge to </a:t>
            </a:r>
            <a:r>
              <a:rPr lang="en-US" dirty="0" smtClean="0"/>
              <a:t>achieve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Tree>
    <p:extLst>
      <p:ext uri="{BB962C8B-B14F-4D97-AF65-F5344CB8AC3E}">
        <p14:creationId xmlns="" xmlns:p14="http://schemas.microsoft.com/office/powerpoint/2010/main" val="1138993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Support “Common” Scenarios: Example – FHIR Address</a:t>
            </a:r>
            <a:endParaRPr lang="en-CA" sz="3200"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physical, postal,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postal </a:t>
            </a:r>
            <a:r>
              <a:rPr lang="en-US" strike="sngStrike" dirty="0" err="1" smtClean="0">
                <a:solidFill>
                  <a:srgbClr val="FF0000"/>
                </a:solidFill>
              </a:rPr>
              <a:t>code</a:t>
            </a:r>
            <a:r>
              <a:rPr lang="en-US" b="1" dirty="0" err="1" smtClean="0"/>
              <a:t>zip</a:t>
            </a:r>
            <a:r>
              <a:rPr lang="en-US" strike="sngStrike" dirty="0" smtClean="0">
                <a:solidFill>
                  <a:srgbClr val="FF0000"/>
                </a:solidFill>
              </a:rPr>
              <a:t>, delivery point identifier</a:t>
            </a:r>
          </a:p>
        </p:txBody>
      </p:sp>
    </p:spTree>
    <p:extLst>
      <p:ext uri="{BB962C8B-B14F-4D97-AF65-F5344CB8AC3E}">
        <p14:creationId xmlns:p14="http://schemas.microsoft.com/office/powerpoint/2010/main" xmlns="" val="1135061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27</a:t>
            </a:fld>
            <a:endParaRPr lang="en-CA" dirty="0"/>
          </a:p>
        </p:txBody>
      </p:sp>
      <p:sp>
        <p:nvSpPr>
          <p:cNvPr id="10" name="Title 1"/>
          <p:cNvSpPr>
            <a:spLocks noGrp="1"/>
          </p:cNvSpPr>
          <p:nvPr>
            <p:ph type="title"/>
          </p:nvPr>
        </p:nvSpPr>
        <p:spPr/>
        <p:txBody>
          <a:bodyPr/>
          <a:lstStyle/>
          <a:p>
            <a:r>
              <a:rPr lang="en-US" dirty="0" smtClean="0"/>
              <a:t>Leverage Cross-Industry </a:t>
            </a:r>
            <a:r>
              <a:rPr lang="en-US" b="1" dirty="0" smtClean="0"/>
              <a:t>Web Technologies</a:t>
            </a:r>
          </a:p>
        </p:txBody>
      </p:sp>
      <p:pic>
        <p:nvPicPr>
          <p:cNvPr id="6" name="Snagit_PPT2457" descr="PPT2457.png"/>
          <p:cNvPicPr>
            <a:picLocks noGrp="1" noChangeAspect="1"/>
          </p:cNvPicPr>
          <p:nvPr>
            <p:ph idx="1"/>
          </p:nvPr>
        </p:nvPicPr>
        <p:blipFill>
          <a:blip r:embed="rId3" cstate="print"/>
          <a:stretch>
            <a:fillRect/>
          </a:stretch>
        </p:blipFill>
        <p:spPr>
          <a:xfrm>
            <a:off x="1331640" y="1628800"/>
            <a:ext cx="6146960" cy="4960813"/>
          </a:xfrm>
        </p:spPr>
      </p:pic>
    </p:spTree>
    <p:extLst>
      <p:ext uri="{BB962C8B-B14F-4D97-AF65-F5344CB8AC3E}">
        <p14:creationId xmlns="" xmlns:p14="http://schemas.microsoft.com/office/powerpoint/2010/main" val="1487630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28</a:t>
            </a:fld>
            <a:endParaRPr lang="en-CA" dirty="0"/>
          </a:p>
        </p:txBody>
      </p:sp>
      <p:sp>
        <p:nvSpPr>
          <p:cNvPr id="10" name="Title 1"/>
          <p:cNvSpPr>
            <a:spLocks noGrp="1"/>
          </p:cNvSpPr>
          <p:nvPr>
            <p:ph type="title"/>
          </p:nvPr>
        </p:nvSpPr>
        <p:spPr/>
        <p:txBody>
          <a:bodyPr/>
          <a:lstStyle/>
          <a:p>
            <a:r>
              <a:rPr lang="en-US" dirty="0" smtClean="0"/>
              <a:t>Leverage Cross-Industry </a:t>
            </a:r>
            <a:r>
              <a:rPr lang="en-US" b="1" dirty="0" smtClean="0"/>
              <a:t>Web Technologies</a:t>
            </a:r>
            <a:endParaRPr lang="en-CA" dirty="0"/>
          </a:p>
        </p:txBody>
      </p:sp>
      <p:pic>
        <p:nvPicPr>
          <p:cNvPr id="6" name="Snagit_PPT9EF0" descr="PPT9EF0.png"/>
          <p:cNvPicPr>
            <a:picLocks noGrp="1" noChangeAspect="1"/>
          </p:cNvPicPr>
          <p:nvPr>
            <p:ph idx="1"/>
          </p:nvPr>
        </p:nvPicPr>
        <p:blipFill>
          <a:blip r:embed="rId3" cstate="print"/>
          <a:stretch>
            <a:fillRect/>
          </a:stretch>
        </p:blipFill>
        <p:spPr>
          <a:xfrm>
            <a:off x="827584" y="1700808"/>
            <a:ext cx="7369185" cy="4631490"/>
          </a:xfrm>
        </p:spPr>
      </p:pic>
    </p:spTree>
    <p:extLst>
      <p:ext uri="{BB962C8B-B14F-4D97-AF65-F5344CB8AC3E}">
        <p14:creationId xmlns="" xmlns:p14="http://schemas.microsoft.com/office/powerpoint/2010/main" val="1487630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US" sz="2800" dirty="0" smtClean="0"/>
              <a:t>HTTP </a:t>
            </a:r>
          </a:p>
          <a:p>
            <a:r>
              <a:rPr lang="en-US" sz="2800" dirty="0" err="1" smtClean="0"/>
              <a:t>DataTypes</a:t>
            </a:r>
            <a:r>
              <a:rPr lang="en-US" sz="2800" dirty="0" smtClean="0"/>
              <a:t> W3C complaint</a:t>
            </a:r>
          </a:p>
          <a:p>
            <a:r>
              <a:rPr lang="en-US" sz="2800" dirty="0" smtClean="0"/>
              <a:t>XML, JSON, RDF</a:t>
            </a:r>
          </a:p>
          <a:p>
            <a:pPr lvl="0"/>
            <a:r>
              <a:rPr lang="en-US" sz="2800" dirty="0" smtClean="0"/>
              <a:t>REST supported</a:t>
            </a:r>
          </a:p>
          <a:p>
            <a:pPr lvl="1"/>
            <a:r>
              <a:rPr lang="en-US" sz="2300" dirty="0" smtClean="0"/>
              <a:t>Web calls work the same way they do for Google, Facebook</a:t>
            </a:r>
            <a:r>
              <a:rPr lang="en-US" sz="2300" baseline="0" dirty="0" smtClean="0"/>
              <a:t> &amp; Twitter</a:t>
            </a:r>
          </a:p>
          <a:p>
            <a:pPr lvl="0"/>
            <a:r>
              <a:rPr lang="en-US" sz="2800" dirty="0" smtClean="0"/>
              <a:t>Rely on 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 xmlns:p14="http://schemas.microsoft.com/office/powerpoint/2010/main" val="248829273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Grahame Grieve</a:t>
            </a:r>
          </a:p>
          <a:p>
            <a:r>
              <a:rPr lang="en-US" dirty="0" smtClean="0"/>
              <a:t>Lloyd McKenzie</a:t>
            </a:r>
          </a:p>
          <a:p>
            <a:r>
              <a:rPr lang="en-US" dirty="0" err="1" smtClean="0"/>
              <a:t>Ewout</a:t>
            </a:r>
            <a:r>
              <a:rPr lang="en-US" dirty="0" smtClean="0"/>
              <a:t> Kramer</a:t>
            </a:r>
          </a:p>
          <a:p>
            <a:r>
              <a:rPr lang="en-US" dirty="0" smtClean="0"/>
              <a:t>David Hay</a:t>
            </a:r>
          </a:p>
          <a:p>
            <a:r>
              <a:rPr lang="en-US" dirty="0" smtClean="0"/>
              <a:t>Josh Mandel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pPr lvl="0"/>
            <a:r>
              <a:rPr lang="en-US" dirty="0" smtClean="0"/>
              <a:t>In FHIR, </a:t>
            </a:r>
            <a:r>
              <a:rPr lang="en-US" b="1" dirty="0" smtClean="0"/>
              <a:t>every</a:t>
            </a:r>
            <a:r>
              <a:rPr lang="en-US" b="0" baseline="0" dirty="0" smtClean="0"/>
              <a:t> resource should </a:t>
            </a:r>
            <a:br>
              <a:rPr lang="en-US" b="0" baseline="0" dirty="0" smtClean="0"/>
            </a:br>
            <a:r>
              <a:rPr lang="en-US" b="0" baseline="0" dirty="0" smtClean="0"/>
              <a:t>have a human-readable expression</a:t>
            </a:r>
          </a:p>
          <a:p>
            <a:pPr lvl="1"/>
            <a:r>
              <a:rPr lang="en-US" dirty="0" smtClean="0"/>
              <a:t>Can be direct rendering or human entered</a:t>
            </a:r>
          </a:p>
          <a:p>
            <a:pPr lvl="1"/>
            <a:endParaRPr lang="en-US" dirty="0" smtClean="0"/>
          </a:p>
          <a:p>
            <a:r>
              <a:rPr lang="en-US" dirty="0" smtClean="0"/>
              <a:t>CDA got this part right.</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4173967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pic>
        <p:nvPicPr>
          <p:cNvPr id="6" name="Snagit_PPT60C9" descr="PPT60C9.png"/>
          <p:cNvPicPr>
            <a:picLocks noGrp="1" noChangeAspect="1"/>
          </p:cNvPicPr>
          <p:nvPr>
            <p:ph idx="1"/>
          </p:nvPr>
        </p:nvPicPr>
        <p:blipFill>
          <a:blip r:embed="rId3" cstate="print"/>
          <a:stretch>
            <a:fillRect/>
          </a:stretch>
        </p:blipFill>
        <p:spPr>
          <a:xfrm>
            <a:off x="1475656" y="1700808"/>
            <a:ext cx="6086903" cy="4679893"/>
          </a:xfrm>
        </p:spPr>
      </p:pic>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Cloud Callout 6"/>
          <p:cNvSpPr/>
          <p:nvPr/>
        </p:nvSpPr>
        <p:spPr bwMode="auto">
          <a:xfrm flipH="1">
            <a:off x="6372200" y="2132856"/>
            <a:ext cx="2376264" cy="1224136"/>
          </a:xfrm>
          <a:prstGeom prst="cloudCallou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ru-RU" sz="1600" dirty="0" smtClean="0"/>
              <a:t>Мммм ... Интересно, что на обед ?</a:t>
            </a:r>
            <a:endParaRPr kumimoji="0" lang="en-US" sz="16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384173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5576" y="3573016"/>
            <a:ext cx="6562725"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73986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Oval 22"/>
          <p:cNvSpPr/>
          <p:nvPr/>
        </p:nvSpPr>
        <p:spPr bwMode="auto">
          <a:xfrm>
            <a:off x="1763688" y="2852936"/>
            <a:ext cx="4896544" cy="230425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Governance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
        <p:nvSpPr>
          <p:cNvPr id="6" name="Rounded Rectangle 5"/>
          <p:cNvSpPr/>
          <p:nvPr/>
        </p:nvSpPr>
        <p:spPr bwMode="auto">
          <a:xfrm>
            <a:off x="3348656" y="2924389"/>
            <a:ext cx="1728192" cy="792088"/>
          </a:xfrm>
          <a:prstGeom prst="roundRect">
            <a:avLst/>
          </a:prstGeom>
          <a:ln>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Governance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FGB</a:t>
            </a:r>
            <a:endParaRPr kumimoji="0" lang="en-CA" sz="1800" b="1" i="0" u="none" strike="noStrike" cap="none" normalizeH="0" baseline="0" dirty="0" smtClean="0">
              <a:ln>
                <a:noFill/>
              </a:ln>
              <a:solidFill>
                <a:schemeClr val="bg1"/>
              </a:solidFill>
              <a:effectLst/>
              <a:latin typeface="Arial" charset="0"/>
            </a:endParaRPr>
          </a:p>
        </p:txBody>
      </p:sp>
      <p:sp>
        <p:nvSpPr>
          <p:cNvPr id="7" name="Rounded Rectangle 6"/>
          <p:cNvSpPr/>
          <p:nvPr/>
        </p:nvSpPr>
        <p:spPr bwMode="auto">
          <a:xfrm>
            <a:off x="4427984" y="3933056"/>
            <a:ext cx="1728192" cy="792088"/>
          </a:xfrm>
          <a:prstGeom prst="roundRect">
            <a:avLst/>
          </a:prstGeom>
          <a:ln>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Management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FMG</a:t>
            </a:r>
            <a:endParaRPr kumimoji="0" lang="en-CA" sz="1800" b="1" i="0" u="none" strike="noStrike" cap="none" normalizeH="0" baseline="0" dirty="0" smtClean="0">
              <a:ln>
                <a:noFill/>
              </a:ln>
              <a:solidFill>
                <a:schemeClr val="bg1"/>
              </a:solidFill>
              <a:effectLst/>
              <a:latin typeface="Arial" charset="0"/>
            </a:endParaRPr>
          </a:p>
        </p:txBody>
      </p:sp>
      <p:sp>
        <p:nvSpPr>
          <p:cNvPr id="8" name="Rounded Rectangle 7"/>
          <p:cNvSpPr/>
          <p:nvPr/>
        </p:nvSpPr>
        <p:spPr bwMode="auto">
          <a:xfrm>
            <a:off x="2267744" y="3933056"/>
            <a:ext cx="1728192" cy="792088"/>
          </a:xfrm>
          <a:prstGeom prst="roundRect">
            <a:avLst/>
          </a:prstGeom>
          <a:ln>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Methodology</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MnM</a:t>
            </a:r>
            <a:endParaRPr kumimoji="0" lang="en-CA" sz="1800" b="1" i="0" u="none" strike="noStrike" cap="none" normalizeH="0" baseline="0" dirty="0" smtClean="0">
              <a:ln>
                <a:noFill/>
              </a:ln>
              <a:solidFill>
                <a:schemeClr val="bg1"/>
              </a:solidFill>
              <a:effectLst/>
              <a:latin typeface="Arial" charset="0"/>
            </a:endParaRPr>
          </a:p>
        </p:txBody>
      </p:sp>
      <p:sp>
        <p:nvSpPr>
          <p:cNvPr id="10" name="Rounded Rectangle 9"/>
          <p:cNvSpPr/>
          <p:nvPr/>
        </p:nvSpPr>
        <p:spPr bwMode="auto">
          <a:xfrm>
            <a:off x="3347864" y="1700808"/>
            <a:ext cx="1728192" cy="792088"/>
          </a:xfrm>
          <a:prstGeom prst="roundRect">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Oversight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TSC</a:t>
            </a:r>
            <a:endParaRPr kumimoji="0" lang="en-CA" sz="1800" b="1" i="0" u="none" strike="noStrike" cap="none" normalizeH="0" baseline="0" dirty="0" smtClean="0">
              <a:ln>
                <a:noFill/>
              </a:ln>
              <a:solidFill>
                <a:schemeClr val="bg1"/>
              </a:solidFill>
              <a:effectLst/>
              <a:latin typeface="Arial" charset="0"/>
            </a:endParaRPr>
          </a:p>
        </p:txBody>
      </p:sp>
      <p:sp>
        <p:nvSpPr>
          <p:cNvPr id="11" name="Rounded Rectangle 10"/>
          <p:cNvSpPr/>
          <p:nvPr/>
        </p:nvSpPr>
        <p:spPr bwMode="auto">
          <a:xfrm>
            <a:off x="3347864" y="5552661"/>
            <a:ext cx="1728192" cy="792088"/>
          </a:xfrm>
          <a:prstGeom prst="roundRect">
            <a:avLst/>
          </a:prstGeom>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Content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1" u="none" strike="noStrike" cap="none" normalizeH="0" baseline="0" dirty="0" smtClean="0">
                <a:ln>
                  <a:noFill/>
                </a:ln>
                <a:solidFill>
                  <a:schemeClr val="bg1"/>
                </a:solidFill>
                <a:effectLst/>
                <a:latin typeface="Arial" charset="0"/>
              </a:rPr>
              <a:t>Work Groups</a:t>
            </a:r>
            <a:endParaRPr kumimoji="0" lang="en-CA" sz="1800" b="1" i="1" u="none" strike="noStrike" cap="none" normalizeH="0" baseline="0" dirty="0" smtClean="0">
              <a:ln>
                <a:noFill/>
              </a:ln>
              <a:solidFill>
                <a:schemeClr val="bg1"/>
              </a:solidFill>
              <a:effectLst/>
              <a:latin typeface="Arial" charset="0"/>
            </a:endParaRPr>
          </a:p>
        </p:txBody>
      </p:sp>
      <p:cxnSp>
        <p:nvCxnSpPr>
          <p:cNvPr id="5" name="Straight Arrow Connector 4"/>
          <p:cNvCxnSpPr>
            <a:stCxn id="6" idx="3"/>
            <a:endCxn id="7" idx="0"/>
          </p:cNvCxnSpPr>
          <p:nvPr/>
        </p:nvCxnSpPr>
        <p:spPr bwMode="auto">
          <a:xfrm>
            <a:off x="5076848" y="3320433"/>
            <a:ext cx="215232" cy="612623"/>
          </a:xfrm>
          <a:prstGeom prst="straightConnector1">
            <a:avLst/>
          </a:prstGeom>
          <a:solidFill>
            <a:schemeClr val="accent1"/>
          </a:solidFill>
          <a:ln w="38100" cap="flat" cmpd="sng" algn="ctr">
            <a:solidFill>
              <a:schemeClr val="tx1"/>
            </a:solidFill>
            <a:prstDash val="solid"/>
            <a:round/>
            <a:headEnd type="triangl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6" idx="1"/>
            <a:endCxn id="8" idx="0"/>
          </p:cNvCxnSpPr>
          <p:nvPr/>
        </p:nvCxnSpPr>
        <p:spPr bwMode="auto">
          <a:xfrm flipH="1">
            <a:off x="3131840" y="3320433"/>
            <a:ext cx="216816" cy="612623"/>
          </a:xfrm>
          <a:prstGeom prst="straightConnector1">
            <a:avLst/>
          </a:prstGeom>
          <a:solidFill>
            <a:schemeClr val="accent1"/>
          </a:solidFill>
          <a:ln w="38100" cap="flat" cmpd="sng" algn="ctr">
            <a:solidFill>
              <a:schemeClr val="tx1"/>
            </a:solidFill>
            <a:prstDash val="solid"/>
            <a:round/>
            <a:headEnd type="triangl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8" idx="3"/>
            <a:endCxn id="7" idx="1"/>
          </p:cNvCxnSpPr>
          <p:nvPr/>
        </p:nvCxnSpPr>
        <p:spPr bwMode="auto">
          <a:xfrm>
            <a:off x="3995936" y="4329100"/>
            <a:ext cx="432048" cy="0"/>
          </a:xfrm>
          <a:prstGeom prst="straightConnector1">
            <a:avLst/>
          </a:prstGeom>
          <a:solidFill>
            <a:schemeClr val="accent1"/>
          </a:solidFill>
          <a:ln w="38100" cap="flat" cmpd="sng" algn="ctr">
            <a:solidFill>
              <a:schemeClr val="tx1"/>
            </a:solidFill>
            <a:prstDash val="solid"/>
            <a:round/>
            <a:headEnd type="triangl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10" idx="2"/>
            <a:endCxn id="23" idx="0"/>
          </p:cNvCxnSpPr>
          <p:nvPr/>
        </p:nvCxnSpPr>
        <p:spPr bwMode="auto">
          <a:xfrm>
            <a:off x="4211960" y="2492896"/>
            <a:ext cx="0" cy="360040"/>
          </a:xfrm>
          <a:prstGeom prst="straightConnector1">
            <a:avLst/>
          </a:prstGeom>
          <a:solidFill>
            <a:schemeClr val="accent1"/>
          </a:solidFill>
          <a:ln w="38100" cap="flat" cmpd="sng" algn="ctr">
            <a:solidFill>
              <a:schemeClr val="tx1"/>
            </a:solidFill>
            <a:prstDash val="solid"/>
            <a:round/>
            <a:headEnd type="triangl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23" idx="4"/>
            <a:endCxn id="11" idx="0"/>
          </p:cNvCxnSpPr>
          <p:nvPr/>
        </p:nvCxnSpPr>
        <p:spPr bwMode="auto">
          <a:xfrm>
            <a:off x="4211960" y="5157192"/>
            <a:ext cx="0" cy="395469"/>
          </a:xfrm>
          <a:prstGeom prst="straightConnector1">
            <a:avLst/>
          </a:prstGeom>
          <a:solidFill>
            <a:schemeClr val="accent1"/>
          </a:solidFill>
          <a:ln w="38100" cap="flat" cmpd="sng" algn="ctr">
            <a:solidFill>
              <a:schemeClr val="tx1"/>
            </a:solidFill>
            <a:prstDash val="solid"/>
            <a:round/>
            <a:headEnd type="triangl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2133958263"/>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 and Architectures</a:t>
            </a:r>
            <a:endParaRPr lang="en-CA" dirty="0"/>
          </a:p>
        </p:txBody>
      </p:sp>
      <p:sp>
        <p:nvSpPr>
          <p:cNvPr id="5" name="Text Placeholder 4"/>
          <p:cNvSpPr>
            <a:spLocks noGrp="1"/>
          </p:cNvSpPr>
          <p:nvPr>
            <p:ph type="body" idx="1"/>
          </p:nvPr>
        </p:nvSpPr>
        <p:spPr/>
        <p:txBody>
          <a:bodyPr/>
          <a:lstStyle/>
          <a:p>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34</a:t>
            </a:fld>
            <a:endParaRPr lang="en-CA" dirty="0"/>
          </a:p>
        </p:txBody>
      </p:sp>
    </p:spTree>
    <p:extLst>
      <p:ext uri="{BB962C8B-B14F-4D97-AF65-F5344CB8AC3E}">
        <p14:creationId xmlns="" xmlns:p14="http://schemas.microsoft.com/office/powerpoint/2010/main" val="52475211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Support for Multiple Paradigms</a:t>
            </a:r>
            <a:endParaRPr lang="en-CA" sz="3200" dirty="0"/>
          </a:p>
        </p:txBody>
      </p:sp>
      <p:sp>
        <p:nvSpPr>
          <p:cNvPr id="3" name="Content Placeholder 2"/>
          <p:cNvSpPr>
            <a:spLocks noGrp="1"/>
          </p:cNvSpPr>
          <p:nvPr>
            <p:ph idx="1"/>
          </p:nvPr>
        </p:nvSpPr>
        <p:spPr/>
        <p:txBody>
          <a:bodyPr/>
          <a:lstStyle/>
          <a:p>
            <a:r>
              <a:rPr lang="en-US" dirty="0" smtClean="0"/>
              <a:t>FHIR supports these interoperability paradigms</a:t>
            </a:r>
          </a:p>
          <a:p>
            <a:pPr lvl="1"/>
            <a:r>
              <a:rPr lang="en-US" dirty="0" smtClean="0"/>
              <a:t>Content stays the same</a:t>
            </a:r>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dirty="0"/>
          </a:p>
        </p:txBody>
      </p:sp>
      <p:graphicFrame>
        <p:nvGraphicFramePr>
          <p:cNvPr id="5" name="Diagram 4"/>
          <p:cNvGraphicFramePr/>
          <p:nvPr>
            <p:extLst>
              <p:ext uri="{D42A27DB-BD31-4B8C-83A1-F6EECF244321}">
                <p14:modId xmlns="" xmlns:p14="http://schemas.microsoft.com/office/powerpoint/2010/main" val="4053483974"/>
              </p:ext>
            </p:extLst>
          </p:nvPr>
        </p:nvGraphicFramePr>
        <p:xfrm>
          <a:off x="3948608" y="2564904"/>
          <a:ext cx="5087888" cy="334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48579573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Support for Multiple Paradigms</a:t>
            </a:r>
            <a:endParaRPr lang="en-CA" sz="32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7" name="Snagit_PPTC1F1" descr="PPTC1F1.png"/>
          <p:cNvPicPr>
            <a:picLocks noChangeAspect="1"/>
          </p:cNvPicPr>
          <p:nvPr/>
        </p:nvPicPr>
        <p:blipFill>
          <a:blip r:embed="rId3" cstate="print"/>
          <a:stretch>
            <a:fillRect/>
          </a:stretch>
        </p:blipFill>
        <p:spPr>
          <a:xfrm>
            <a:off x="827584" y="1700808"/>
            <a:ext cx="7676342" cy="4824536"/>
          </a:xfrm>
          <a:prstGeom prst="rect">
            <a:avLst/>
          </a:prstGeom>
        </p:spPr>
      </p:pic>
    </p:spTree>
    <p:extLst>
      <p:ext uri="{BB962C8B-B14F-4D97-AF65-F5344CB8AC3E}">
        <p14:creationId xmlns="" xmlns:p14="http://schemas.microsoft.com/office/powerpoint/2010/main" val="24857957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REST</a:t>
            </a:r>
            <a:endParaRPr lang="en-AU" dirty="0"/>
          </a:p>
        </p:txBody>
      </p:sp>
      <p:sp>
        <p:nvSpPr>
          <p:cNvPr id="3" name="Content Placeholder 2"/>
          <p:cNvSpPr>
            <a:spLocks noGrp="1"/>
          </p:cNvSpPr>
          <p:nvPr>
            <p:ph sz="quarter" idx="1"/>
          </p:nvPr>
        </p:nvSpPr>
        <p:spPr>
          <a:xfrm>
            <a:off x="467544" y="1772816"/>
            <a:ext cx="7772400" cy="4468916"/>
          </a:xfrm>
        </p:spPr>
        <p:txBody>
          <a:bodyPr/>
          <a:lstStyle/>
          <a:p>
            <a:r>
              <a:rPr lang="en-AU" dirty="0" smtClean="0"/>
              <a:t>“</a:t>
            </a:r>
            <a:r>
              <a:rPr lang="en-AU" b="0" dirty="0"/>
              <a:t>Representational state transfer” – an </a:t>
            </a:r>
            <a:r>
              <a:rPr lang="en-AU" b="0" dirty="0" smtClean="0"/>
              <a:t>architecture </a:t>
            </a:r>
            <a:r>
              <a:rPr lang="en-AU" b="0" dirty="0"/>
              <a:t>for how to connect systems</a:t>
            </a:r>
          </a:p>
          <a:p>
            <a:r>
              <a:rPr lang="en-AU" b="0" dirty="0" smtClean="0"/>
              <a:t>“CRUD”</a:t>
            </a:r>
          </a:p>
          <a:p>
            <a:r>
              <a:rPr lang="en-AU" dirty="0" smtClean="0"/>
              <a:t>Advantages</a:t>
            </a:r>
            <a:endParaRPr lang="en-AU" b="0" dirty="0" smtClean="0"/>
          </a:p>
          <a:p>
            <a:pPr lvl="1"/>
            <a:r>
              <a:rPr lang="en-AU" b="0" dirty="0" smtClean="0"/>
              <a:t>Simple stable interfaces</a:t>
            </a:r>
          </a:p>
          <a:p>
            <a:pPr lvl="1"/>
            <a:r>
              <a:rPr lang="en-AU" b="0" dirty="0" smtClean="0"/>
              <a:t>High Performance / Scalability</a:t>
            </a:r>
          </a:p>
          <a:p>
            <a:pPr lvl="1"/>
            <a:r>
              <a:rPr lang="en-AU" b="0" dirty="0" smtClean="0"/>
              <a:t>Visible Process (e.g. can debug)</a:t>
            </a:r>
          </a:p>
          <a:p>
            <a:pPr lvl="1"/>
            <a:r>
              <a:rPr lang="en-AU" b="0" dirty="0" smtClean="0"/>
              <a:t>Portability</a:t>
            </a:r>
          </a:p>
          <a:p>
            <a:pPr marL="0" indent="0">
              <a:buNone/>
            </a:pPr>
            <a:endParaRPr lang="en-AU" b="0"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37</a:t>
            </a:fld>
            <a:endParaRPr lang="en-US" dirty="0"/>
          </a:p>
        </p:txBody>
      </p:sp>
    </p:spTree>
    <p:extLst>
      <p:ext uri="{BB962C8B-B14F-4D97-AF65-F5344CB8AC3E}">
        <p14:creationId xmlns="" xmlns:p14="http://schemas.microsoft.com/office/powerpoint/2010/main" val="303623308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9" name="Rectangle 5"/>
          <p:cNvSpPr>
            <a:spLocks noGrp="1" noChangeArrowheads="1"/>
          </p:cNvSpPr>
          <p:nvPr>
            <p:ph type="title"/>
          </p:nvPr>
        </p:nvSpPr>
        <p:spPr/>
        <p:txBody>
          <a:bodyPr/>
          <a:lstStyle/>
          <a:p>
            <a:r>
              <a:rPr lang="en-US" dirty="0" smtClean="0"/>
              <a:t>Document</a:t>
            </a:r>
          </a:p>
        </p:txBody>
      </p:sp>
      <p:sp>
        <p:nvSpPr>
          <p:cNvPr id="18" name="Slide Number Placeholder 3"/>
          <p:cNvSpPr>
            <a:spLocks noGrp="1"/>
          </p:cNvSpPr>
          <p:nvPr>
            <p:ph type="sldNum" sz="quarter" idx="4"/>
          </p:nvPr>
        </p:nvSpPr>
        <p:spPr>
          <a:xfrm>
            <a:off x="179388" y="6303963"/>
            <a:ext cx="720725" cy="220662"/>
          </a:xfrm>
        </p:spPr>
        <p:txBody>
          <a:bodyPr/>
          <a:lstStyle/>
          <a:p>
            <a:fld id="{D9570176-4252-E04E-ABE3-F5AE690C57AF}" type="slidenum">
              <a:rPr lang="en-US" smtClean="0"/>
              <a:pPr/>
              <a:t>38</a:t>
            </a:fld>
            <a:endParaRPr lang="en-US"/>
          </a:p>
        </p:txBody>
      </p:sp>
      <p:grpSp>
        <p:nvGrpSpPr>
          <p:cNvPr id="37891" name="Group 4"/>
          <p:cNvGrpSpPr>
            <a:grpSpLocks/>
          </p:cNvGrpSpPr>
          <p:nvPr/>
        </p:nvGrpSpPr>
        <p:grpSpPr bwMode="auto">
          <a:xfrm>
            <a:off x="395536" y="1988840"/>
            <a:ext cx="3887787" cy="4113344"/>
            <a:chOff x="0" y="0"/>
            <a:chExt cx="2449" cy="1859"/>
          </a:xfrm>
        </p:grpSpPr>
        <p:sp>
          <p:nvSpPr>
            <p:cNvPr id="36866" name="AutoShape 2"/>
            <p:cNvSpPr>
              <a:spLocks/>
            </p:cNvSpPr>
            <p:nvPr/>
          </p:nvSpPr>
          <p:spPr bwMode="auto">
            <a:xfrm>
              <a:off x="0" y="0"/>
              <a:ext cx="2449" cy="1859"/>
            </a:xfrm>
            <a:prstGeom prst="roundRect">
              <a:avLst>
                <a:gd name="adj" fmla="val 16667"/>
              </a:avLst>
            </a:prstGeom>
            <a:solidFill>
              <a:srgbClr val="E9CBC3"/>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a:p>
          </p:txBody>
        </p:sp>
        <p:sp>
          <p:nvSpPr>
            <p:cNvPr id="37905" name="Rectangle 3"/>
            <p:cNvSpPr>
              <a:spLocks/>
            </p:cNvSpPr>
            <p:nvPr/>
          </p:nvSpPr>
          <p:spPr bwMode="auto">
            <a:xfrm>
              <a:off x="92" y="90"/>
              <a:ext cx="2264" cy="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38100" tIns="38100" rIns="38100" bIns="38100"/>
            <a:lstStyle/>
            <a:p>
              <a:r>
                <a:rPr lang="en-US" dirty="0" smtClean="0">
                  <a:latin typeface="Calibri" charset="0"/>
                  <a:ea typeface="ＭＳ Ｐゴシック" charset="0"/>
                  <a:sym typeface="Calibri" charset="0"/>
                </a:rPr>
                <a:t>Bundle</a:t>
              </a:r>
              <a:endParaRPr lang="en-US" sz="1800" dirty="0">
                <a:solidFill>
                  <a:schemeClr val="tx1"/>
                </a:solidFill>
                <a:latin typeface="Calibri" charset="0"/>
                <a:ea typeface="ＭＳ Ｐゴシック" charset="0"/>
                <a:sym typeface="Calibri" charset="0"/>
              </a:endParaRPr>
            </a:p>
          </p:txBody>
        </p:sp>
      </p:grpSp>
      <p:grpSp>
        <p:nvGrpSpPr>
          <p:cNvPr id="37894" name="Group 9"/>
          <p:cNvGrpSpPr>
            <a:grpSpLocks/>
          </p:cNvGrpSpPr>
          <p:nvPr/>
        </p:nvGrpSpPr>
        <p:grpSpPr bwMode="auto">
          <a:xfrm>
            <a:off x="1405632" y="3427752"/>
            <a:ext cx="1222152" cy="649288"/>
            <a:chOff x="0" y="0"/>
            <a:chExt cx="1632" cy="408"/>
          </a:xfrm>
        </p:grpSpPr>
        <p:sp>
          <p:nvSpPr>
            <p:cNvPr id="36871" name="AutoShape 7"/>
            <p:cNvSpPr>
              <a:spLocks/>
            </p:cNvSpPr>
            <p:nvPr/>
          </p:nvSpPr>
          <p:spPr bwMode="auto">
            <a:xfrm>
              <a:off x="0" y="0"/>
              <a:ext cx="1632" cy="408"/>
            </a:xfrm>
            <a:prstGeom prst="roundRect">
              <a:avLst>
                <a:gd name="adj" fmla="val 16667"/>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a:p>
          </p:txBody>
        </p:sp>
        <p:sp>
          <p:nvSpPr>
            <p:cNvPr id="37903" name="Rectangle 8"/>
            <p:cNvSpPr>
              <a:spLocks/>
            </p:cNvSpPr>
            <p:nvPr/>
          </p:nvSpPr>
          <p:spPr bwMode="auto">
            <a:xfrm>
              <a:off x="20" y="92"/>
              <a:ext cx="1592" cy="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38100" tIns="38100" rIns="38100" bIns="38100" anchor="ctr"/>
            <a:lstStyle/>
            <a:p>
              <a:r>
                <a:rPr lang="en-US" dirty="0" smtClean="0">
                  <a:latin typeface="Calibri" charset="0"/>
                  <a:ea typeface="ＭＳ Ｐゴシック" charset="0"/>
                  <a:sym typeface="Calibri" charset="0"/>
                </a:rPr>
                <a:t>Resource 1</a:t>
              </a:r>
              <a:endParaRPr lang="en-US" sz="1800" dirty="0">
                <a:solidFill>
                  <a:schemeClr val="tx1"/>
                </a:solidFill>
                <a:latin typeface="Calibri" charset="0"/>
                <a:ea typeface="ＭＳ Ｐゴシック" charset="0"/>
                <a:sym typeface="Calibri" charset="0"/>
              </a:endParaRPr>
            </a:p>
          </p:txBody>
        </p:sp>
      </p:grpSp>
      <p:grpSp>
        <p:nvGrpSpPr>
          <p:cNvPr id="37895" name="Group 12"/>
          <p:cNvGrpSpPr>
            <a:grpSpLocks/>
          </p:cNvGrpSpPr>
          <p:nvPr/>
        </p:nvGrpSpPr>
        <p:grpSpPr bwMode="auto">
          <a:xfrm>
            <a:off x="1403648" y="4941168"/>
            <a:ext cx="1296144" cy="649287"/>
            <a:chOff x="0" y="0"/>
            <a:chExt cx="1632" cy="408"/>
          </a:xfrm>
        </p:grpSpPr>
        <p:sp>
          <p:nvSpPr>
            <p:cNvPr id="36874" name="AutoShape 10"/>
            <p:cNvSpPr>
              <a:spLocks/>
            </p:cNvSpPr>
            <p:nvPr/>
          </p:nvSpPr>
          <p:spPr bwMode="auto">
            <a:xfrm>
              <a:off x="0" y="0"/>
              <a:ext cx="1632" cy="408"/>
            </a:xfrm>
            <a:prstGeom prst="roundRect">
              <a:avLst>
                <a:gd name="adj" fmla="val 16667"/>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a:p>
          </p:txBody>
        </p:sp>
        <p:sp>
          <p:nvSpPr>
            <p:cNvPr id="37901" name="Rectangle 11"/>
            <p:cNvSpPr>
              <a:spLocks/>
            </p:cNvSpPr>
            <p:nvPr/>
          </p:nvSpPr>
          <p:spPr bwMode="auto">
            <a:xfrm>
              <a:off x="20" y="92"/>
              <a:ext cx="1592" cy="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38100" tIns="38100" rIns="38100" bIns="38100" anchor="ctr"/>
            <a:lstStyle/>
            <a:p>
              <a:r>
                <a:rPr lang="en-US" dirty="0" smtClean="0">
                  <a:latin typeface="Calibri" charset="0"/>
                  <a:ea typeface="ＭＳ Ｐゴシック" charset="0"/>
                  <a:sym typeface="Calibri" charset="0"/>
                </a:rPr>
                <a:t>Resource 2</a:t>
              </a:r>
              <a:endParaRPr lang="en-US" sz="1800" dirty="0">
                <a:solidFill>
                  <a:schemeClr val="tx1"/>
                </a:solidFill>
                <a:latin typeface="Calibri" charset="0"/>
                <a:ea typeface="ＭＳ Ｐゴシック" charset="0"/>
                <a:sym typeface="Calibri" charset="0"/>
              </a:endParaRPr>
            </a:p>
          </p:txBody>
        </p:sp>
      </p:grpSp>
      <p:sp>
        <p:nvSpPr>
          <p:cNvPr id="36877" name="Rectangle 13"/>
          <p:cNvSpPr>
            <a:spLocks/>
          </p:cNvSpPr>
          <p:nvPr/>
        </p:nvSpPr>
        <p:spPr bwMode="auto">
          <a:xfrm>
            <a:off x="707132" y="2454615"/>
            <a:ext cx="3251200" cy="774700"/>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defRPr/>
            </a:pPr>
            <a:r>
              <a:rPr lang="en-US" sz="1800" dirty="0" smtClean="0">
                <a:solidFill>
                  <a:schemeClr val="tx1"/>
                </a:solidFill>
                <a:effectLst>
                  <a:outerShdw blurRad="38100" dist="38100" dir="2700000" algn="tl">
                    <a:srgbClr val="FFFFFF"/>
                  </a:outerShdw>
                </a:effectLst>
                <a:latin typeface="Calibri" charset="0"/>
                <a:ea typeface="ＭＳ Ｐゴシック" charset="0"/>
                <a:cs typeface="Calibri" charset="0"/>
                <a:sym typeface="Calibri" charset="0"/>
              </a:rPr>
              <a:t>Composition</a:t>
            </a:r>
            <a:endParaRPr lang="en-US" sz="4000" dirty="0">
              <a:solidFill>
                <a:schemeClr val="tx1"/>
              </a:solidFill>
              <a:effectLst>
                <a:outerShdw blurRad="38100" dist="38100" dir="2700000" algn="tl">
                  <a:srgbClr val="FFFFFF"/>
                </a:outerShdw>
              </a:effectLst>
              <a:latin typeface="Calibri" charset="0"/>
              <a:ea typeface="ＭＳ Ｐゴシック" charset="0"/>
              <a:cs typeface="Calibri" charset="0"/>
              <a:sym typeface="Calibri" charset="0"/>
            </a:endParaRPr>
          </a:p>
        </p:txBody>
      </p:sp>
      <p:sp>
        <p:nvSpPr>
          <p:cNvPr id="36879" name="AutoShape 15"/>
          <p:cNvSpPr>
            <a:spLocks/>
          </p:cNvSpPr>
          <p:nvPr/>
        </p:nvSpPr>
        <p:spPr bwMode="auto">
          <a:xfrm rot="16200000" flipH="1">
            <a:off x="980761" y="3436178"/>
            <a:ext cx="631733" cy="218008"/>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6880" name="AutoShape 16"/>
          <p:cNvSpPr>
            <a:spLocks/>
          </p:cNvSpPr>
          <p:nvPr/>
        </p:nvSpPr>
        <p:spPr bwMode="auto">
          <a:xfrm rot="16200000" flipH="1">
            <a:off x="117459" y="4011450"/>
            <a:ext cx="2071895" cy="50762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19" name="Content Placeholder 2"/>
          <p:cNvSpPr txBox="1">
            <a:spLocks/>
          </p:cNvSpPr>
          <p:nvPr/>
        </p:nvSpPr>
        <p:spPr bwMode="auto">
          <a:xfrm>
            <a:off x="4572000" y="1988840"/>
            <a:ext cx="3888432" cy="41044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US" sz="2400" dirty="0" smtClean="0"/>
              <a:t>Similar to CDA</a:t>
            </a:r>
          </a:p>
          <a:p>
            <a:r>
              <a:rPr lang="en-US" sz="2400" dirty="0" smtClean="0"/>
              <a:t>Collection of resources bound together</a:t>
            </a:r>
          </a:p>
          <a:p>
            <a:pPr lvl="1"/>
            <a:r>
              <a:rPr lang="en-US" sz="2000" dirty="0" smtClean="0"/>
              <a:t>Root is a “Composition” resource</a:t>
            </a:r>
          </a:p>
          <a:p>
            <a:pPr lvl="1"/>
            <a:r>
              <a:rPr lang="en-US" sz="2000" dirty="0" smtClean="0"/>
              <a:t>Just like CDA header</a:t>
            </a:r>
          </a:p>
          <a:p>
            <a:r>
              <a:rPr lang="en-US" sz="2400" dirty="0" smtClean="0"/>
              <a:t>Sent as part of Bundle</a:t>
            </a:r>
          </a:p>
          <a:p>
            <a:r>
              <a:rPr lang="en-US" sz="2400" dirty="0" smtClean="0"/>
              <a:t>One context</a:t>
            </a:r>
          </a:p>
          <a:p>
            <a:r>
              <a:rPr lang="en-US" sz="2400" dirty="0" smtClean="0"/>
              <a:t>Can be signed, authenticated, etc.</a:t>
            </a:r>
          </a:p>
        </p:txBody>
      </p:sp>
    </p:spTree>
    <p:extLst>
      <p:ext uri="{BB962C8B-B14F-4D97-AF65-F5344CB8AC3E}">
        <p14:creationId xmlns="" xmlns:p14="http://schemas.microsoft.com/office/powerpoint/2010/main" val="2212679013"/>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7" name="Rectangle 5"/>
          <p:cNvSpPr>
            <a:spLocks noGrp="1" noChangeArrowheads="1"/>
          </p:cNvSpPr>
          <p:nvPr>
            <p:ph type="title"/>
          </p:nvPr>
        </p:nvSpPr>
        <p:spPr/>
        <p:txBody>
          <a:bodyPr/>
          <a:lstStyle/>
          <a:p>
            <a:r>
              <a:rPr lang="en-US" dirty="0" smtClean="0"/>
              <a:t>Message</a:t>
            </a:r>
          </a:p>
        </p:txBody>
      </p:sp>
      <p:sp>
        <p:nvSpPr>
          <p:cNvPr id="18" name="Slide Number Placeholder 3"/>
          <p:cNvSpPr>
            <a:spLocks noGrp="1"/>
          </p:cNvSpPr>
          <p:nvPr>
            <p:ph type="sldNum" sz="quarter" idx="4"/>
          </p:nvPr>
        </p:nvSpPr>
        <p:spPr>
          <a:xfrm>
            <a:off x="179388" y="6303963"/>
            <a:ext cx="720725" cy="220662"/>
          </a:xfrm>
        </p:spPr>
        <p:txBody>
          <a:bodyPr/>
          <a:lstStyle/>
          <a:p>
            <a:fld id="{21058C90-8180-FB4C-A4EE-A645CD610022}" type="slidenum">
              <a:rPr lang="en-US" smtClean="0"/>
              <a:pPr/>
              <a:t>39</a:t>
            </a:fld>
            <a:endParaRPr lang="en-US"/>
          </a:p>
        </p:txBody>
      </p:sp>
      <p:grpSp>
        <p:nvGrpSpPr>
          <p:cNvPr id="6" name="Group 5"/>
          <p:cNvGrpSpPr/>
          <p:nvPr/>
        </p:nvGrpSpPr>
        <p:grpSpPr>
          <a:xfrm>
            <a:off x="395536" y="1988418"/>
            <a:ext cx="3887787" cy="2952750"/>
            <a:chOff x="395536" y="1916410"/>
            <a:chExt cx="3887787" cy="2952750"/>
          </a:xfrm>
        </p:grpSpPr>
        <p:grpSp>
          <p:nvGrpSpPr>
            <p:cNvPr id="2" name="Group 1"/>
            <p:cNvGrpSpPr/>
            <p:nvPr/>
          </p:nvGrpSpPr>
          <p:grpSpPr>
            <a:xfrm>
              <a:off x="395536" y="1916410"/>
              <a:ext cx="3887787" cy="2952750"/>
              <a:chOff x="395536" y="1700808"/>
              <a:chExt cx="3887787" cy="2952750"/>
            </a:xfrm>
          </p:grpSpPr>
          <p:grpSp>
            <p:nvGrpSpPr>
              <p:cNvPr id="39939" name="Group 4"/>
              <p:cNvGrpSpPr>
                <a:grpSpLocks/>
              </p:cNvGrpSpPr>
              <p:nvPr/>
            </p:nvGrpSpPr>
            <p:grpSpPr bwMode="auto">
              <a:xfrm>
                <a:off x="395536" y="1700808"/>
                <a:ext cx="3887787" cy="2952750"/>
                <a:chOff x="0" y="0"/>
                <a:chExt cx="2449" cy="1859"/>
              </a:xfrm>
            </p:grpSpPr>
            <p:sp>
              <p:nvSpPr>
                <p:cNvPr id="38914" name="AutoShape 2"/>
                <p:cNvSpPr>
                  <a:spLocks/>
                </p:cNvSpPr>
                <p:nvPr/>
              </p:nvSpPr>
              <p:spPr bwMode="auto">
                <a:xfrm>
                  <a:off x="0" y="0"/>
                  <a:ext cx="2449" cy="1859"/>
                </a:xfrm>
                <a:prstGeom prst="roundRect">
                  <a:avLst>
                    <a:gd name="adj" fmla="val 16667"/>
                  </a:avLst>
                </a:prstGeom>
                <a:solidFill>
                  <a:srgbClr val="E9CBC3"/>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a:p>
              </p:txBody>
            </p:sp>
            <p:sp>
              <p:nvSpPr>
                <p:cNvPr id="39953" name="Rectangle 3"/>
                <p:cNvSpPr>
                  <a:spLocks/>
                </p:cNvSpPr>
                <p:nvPr/>
              </p:nvSpPr>
              <p:spPr bwMode="auto">
                <a:xfrm>
                  <a:off x="92" y="90"/>
                  <a:ext cx="2264" cy="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38100" tIns="38100" rIns="38100" bIns="38100"/>
                <a:lstStyle/>
                <a:p>
                  <a:r>
                    <a:rPr lang="en-US" sz="1800" dirty="0" smtClean="0">
                      <a:solidFill>
                        <a:schemeClr val="tx1"/>
                      </a:solidFill>
                      <a:latin typeface="Calibri" charset="0"/>
                      <a:ea typeface="ＭＳ Ｐゴシック" charset="0"/>
                      <a:sym typeface="Calibri" charset="0"/>
                    </a:rPr>
                    <a:t>Bundle</a:t>
                  </a:r>
                  <a:endParaRPr lang="en-US" sz="1800" dirty="0">
                    <a:solidFill>
                      <a:schemeClr val="tx1"/>
                    </a:solidFill>
                    <a:latin typeface="Calibri" charset="0"/>
                    <a:ea typeface="ＭＳ Ｐゴシック" charset="0"/>
                    <a:sym typeface="Calibri" charset="0"/>
                  </a:endParaRPr>
                </a:p>
              </p:txBody>
            </p:sp>
          </p:grpSp>
          <p:grpSp>
            <p:nvGrpSpPr>
              <p:cNvPr id="39942" name="Group 9"/>
              <p:cNvGrpSpPr>
                <a:grpSpLocks/>
              </p:cNvGrpSpPr>
              <p:nvPr/>
            </p:nvGrpSpPr>
            <p:grpSpPr bwMode="auto">
              <a:xfrm>
                <a:off x="1403598" y="3192463"/>
                <a:ext cx="2592388" cy="649288"/>
                <a:chOff x="0" y="0"/>
                <a:chExt cx="1632" cy="408"/>
              </a:xfrm>
            </p:grpSpPr>
            <p:sp>
              <p:nvSpPr>
                <p:cNvPr id="38919" name="AutoShape 7"/>
                <p:cNvSpPr>
                  <a:spLocks/>
                </p:cNvSpPr>
                <p:nvPr/>
              </p:nvSpPr>
              <p:spPr bwMode="auto">
                <a:xfrm>
                  <a:off x="0" y="0"/>
                  <a:ext cx="1632" cy="408"/>
                </a:xfrm>
                <a:prstGeom prst="roundRect">
                  <a:avLst>
                    <a:gd name="adj" fmla="val 16667"/>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a:p>
              </p:txBody>
            </p:sp>
            <p:sp>
              <p:nvSpPr>
                <p:cNvPr id="39951" name="Rectangle 8"/>
                <p:cNvSpPr>
                  <a:spLocks/>
                </p:cNvSpPr>
                <p:nvPr/>
              </p:nvSpPr>
              <p:spPr bwMode="auto">
                <a:xfrm>
                  <a:off x="20" y="92"/>
                  <a:ext cx="1592" cy="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38100" tIns="38100" rIns="38100" bIns="38100" anchor="ctr"/>
                <a:lstStyle/>
                <a:p>
                  <a:r>
                    <a:rPr lang="en-US" sz="1800" dirty="0">
                      <a:solidFill>
                        <a:schemeClr val="tx1"/>
                      </a:solidFill>
                      <a:latin typeface="Calibri" charset="0"/>
                      <a:ea typeface="ＭＳ Ｐゴシック" charset="0"/>
                      <a:sym typeface="Calibri" charset="0"/>
                    </a:rPr>
                    <a:t>Resource 1</a:t>
                  </a:r>
                </a:p>
              </p:txBody>
            </p:sp>
          </p:grpSp>
          <p:grpSp>
            <p:nvGrpSpPr>
              <p:cNvPr id="39943" name="Group 12"/>
              <p:cNvGrpSpPr>
                <a:grpSpLocks/>
              </p:cNvGrpSpPr>
              <p:nvPr/>
            </p:nvGrpSpPr>
            <p:grpSpPr bwMode="auto">
              <a:xfrm>
                <a:off x="1403598" y="3971926"/>
                <a:ext cx="2592388" cy="649287"/>
                <a:chOff x="0" y="0"/>
                <a:chExt cx="1632" cy="408"/>
              </a:xfrm>
            </p:grpSpPr>
            <p:sp>
              <p:nvSpPr>
                <p:cNvPr id="38922" name="AutoShape 10"/>
                <p:cNvSpPr>
                  <a:spLocks/>
                </p:cNvSpPr>
                <p:nvPr/>
              </p:nvSpPr>
              <p:spPr bwMode="auto">
                <a:xfrm>
                  <a:off x="0" y="0"/>
                  <a:ext cx="1632" cy="408"/>
                </a:xfrm>
                <a:prstGeom prst="roundRect">
                  <a:avLst>
                    <a:gd name="adj" fmla="val 16667"/>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a:p>
              </p:txBody>
            </p:sp>
            <p:sp>
              <p:nvSpPr>
                <p:cNvPr id="39949" name="Rectangle 11"/>
                <p:cNvSpPr>
                  <a:spLocks/>
                </p:cNvSpPr>
                <p:nvPr/>
              </p:nvSpPr>
              <p:spPr bwMode="auto">
                <a:xfrm>
                  <a:off x="20" y="92"/>
                  <a:ext cx="1592" cy="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38100" tIns="38100" rIns="38100" bIns="38100" anchor="ctr"/>
                <a:lstStyle/>
                <a:p>
                  <a:r>
                    <a:rPr lang="en-US" sz="1800">
                      <a:solidFill>
                        <a:schemeClr val="tx1"/>
                      </a:solidFill>
                      <a:latin typeface="Calibri" charset="0"/>
                      <a:ea typeface="ＭＳ Ｐゴシック" charset="0"/>
                      <a:sym typeface="Calibri" charset="0"/>
                    </a:rPr>
                    <a:t>Resource 2</a:t>
                  </a:r>
                </a:p>
              </p:txBody>
            </p:sp>
          </p:grpSp>
          <p:sp>
            <p:nvSpPr>
              <p:cNvPr id="38925" name="Rectangle 13"/>
              <p:cNvSpPr>
                <a:spLocks/>
              </p:cNvSpPr>
              <p:nvPr/>
            </p:nvSpPr>
            <p:spPr bwMode="auto">
              <a:xfrm>
                <a:off x="705098" y="2181226"/>
                <a:ext cx="3251200" cy="774700"/>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defRPr/>
                </a:pPr>
                <a:r>
                  <a:rPr lang="en-US" sz="1800" dirty="0" err="1" smtClean="0">
                    <a:solidFill>
                      <a:schemeClr val="tx1"/>
                    </a:solidFill>
                    <a:effectLst>
                      <a:outerShdw blurRad="38100" dist="38100" dir="2700000" algn="tl">
                        <a:srgbClr val="FFFFFF"/>
                      </a:outerShdw>
                    </a:effectLst>
                    <a:latin typeface="Calibri" charset="0"/>
                    <a:ea typeface="ＭＳ Ｐゴシック" charset="0"/>
                    <a:cs typeface="Calibri" charset="0"/>
                    <a:sym typeface="Calibri" charset="0"/>
                  </a:rPr>
                  <a:t>MessageHeader</a:t>
                </a:r>
                <a:endParaRPr lang="en-US" sz="4000" dirty="0">
                  <a:solidFill>
                    <a:schemeClr val="tx1"/>
                  </a:solidFill>
                  <a:effectLst>
                    <a:outerShdw blurRad="38100" dist="38100" dir="2700000" algn="tl">
                      <a:srgbClr val="FFFFFF"/>
                    </a:outerShdw>
                  </a:effectLst>
                  <a:latin typeface="Calibri" charset="0"/>
                  <a:ea typeface="ＭＳ Ｐゴシック" charset="0"/>
                  <a:cs typeface="Calibri" charset="0"/>
                  <a:sym typeface="Calibri" charset="0"/>
                </a:endParaRPr>
              </a:p>
            </p:txBody>
          </p:sp>
        </p:grpSp>
        <p:sp>
          <p:nvSpPr>
            <p:cNvPr id="38927" name="AutoShape 15"/>
            <p:cNvSpPr>
              <a:spLocks/>
            </p:cNvSpPr>
            <p:nvPr/>
          </p:nvSpPr>
          <p:spPr bwMode="auto">
            <a:xfrm rot="16200000" flipH="1">
              <a:off x="978148" y="3385366"/>
              <a:ext cx="635000" cy="2159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8928" name="AutoShape 16"/>
            <p:cNvSpPr>
              <a:spLocks/>
            </p:cNvSpPr>
            <p:nvPr/>
          </p:nvSpPr>
          <p:spPr bwMode="auto">
            <a:xfrm rot="16200000" flipH="1">
              <a:off x="493961" y="3579041"/>
              <a:ext cx="1314450" cy="5080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grpSp>
      <p:sp>
        <p:nvSpPr>
          <p:cNvPr id="20" name="Content Placeholder 2"/>
          <p:cNvSpPr>
            <a:spLocks noGrp="1"/>
          </p:cNvSpPr>
          <p:nvPr>
            <p:ph idx="1"/>
          </p:nvPr>
        </p:nvSpPr>
        <p:spPr>
          <a:xfrm>
            <a:off x="4427984" y="1844824"/>
            <a:ext cx="4335016" cy="4464496"/>
          </a:xfrm>
        </p:spPr>
        <p:txBody>
          <a:bodyPr/>
          <a:lstStyle/>
          <a:p>
            <a:r>
              <a:rPr lang="en-US" sz="2400" dirty="0" smtClean="0"/>
              <a:t>Similar to v2 and v3 messaging</a:t>
            </a:r>
          </a:p>
          <a:p>
            <a:r>
              <a:rPr lang="en-US" sz="2400" dirty="0" smtClean="0"/>
              <a:t>Also a collection of resources as a Bundle</a:t>
            </a:r>
          </a:p>
          <a:p>
            <a:r>
              <a:rPr lang="en-US" sz="2400" dirty="0" smtClean="0"/>
              <a:t>Allows request/response behavior with bundles for both request and response</a:t>
            </a:r>
          </a:p>
          <a:p>
            <a:r>
              <a:rPr lang="en-US" sz="2400" dirty="0" smtClean="0"/>
              <a:t>Event-driven</a:t>
            </a:r>
          </a:p>
          <a:p>
            <a:pPr lvl="1"/>
            <a:r>
              <a:rPr lang="en-US" sz="2000" dirty="0" smtClean="0"/>
              <a:t>E.g. Send lab order, get back result</a:t>
            </a:r>
          </a:p>
          <a:p>
            <a:r>
              <a:rPr lang="en-US" sz="2400" dirty="0" smtClean="0"/>
              <a:t>Can be asynchronous</a:t>
            </a:r>
          </a:p>
        </p:txBody>
      </p:sp>
    </p:spTree>
    <p:extLst>
      <p:ext uri="{BB962C8B-B14F-4D97-AF65-F5344CB8AC3E}">
        <p14:creationId xmlns="" xmlns:p14="http://schemas.microsoft.com/office/powerpoint/2010/main" val="233853695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Introductions</a:t>
            </a:r>
          </a:p>
          <a:p>
            <a:r>
              <a:rPr lang="en-US" dirty="0" smtClean="0"/>
              <a:t>Background to FHIR</a:t>
            </a:r>
          </a:p>
          <a:p>
            <a:r>
              <a:rPr lang="en-US" dirty="0" smtClean="0"/>
              <a:t>Paradigms &amp; Architectures</a:t>
            </a:r>
          </a:p>
          <a:p>
            <a:r>
              <a:rPr lang="en-US" dirty="0" smtClean="0"/>
              <a:t>Resources</a:t>
            </a:r>
          </a:p>
          <a:p>
            <a:r>
              <a:rPr lang="en-US" dirty="0" smtClean="0"/>
              <a:t>API Exchange</a:t>
            </a:r>
          </a:p>
          <a:p>
            <a:r>
              <a:rPr lang="en-US" dirty="0" smtClean="0"/>
              <a:t>Profiling</a:t>
            </a:r>
          </a:p>
          <a:p>
            <a:r>
              <a:rPr lang="en-US" dirty="0" smtClean="0"/>
              <a:t>Implementation</a:t>
            </a:r>
          </a:p>
          <a:p>
            <a:r>
              <a:rPr lang="en-US" dirty="0" smtClean="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 xmlns:p14="http://schemas.microsoft.com/office/powerpoint/2010/main" val="31656258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a:t>
            </a:r>
            <a:r>
              <a:rPr lang="en-US" baseline="0" dirty="0" smtClean="0"/>
              <a:t> Oriented Architecture (SOA)</a:t>
            </a:r>
            <a:endParaRPr lang="en-CA" dirty="0"/>
          </a:p>
        </p:txBody>
      </p:sp>
      <p:sp>
        <p:nvSpPr>
          <p:cNvPr id="3" name="Content Placeholder 2"/>
          <p:cNvSpPr>
            <a:spLocks noGrp="1"/>
          </p:cNvSpPr>
          <p:nvPr>
            <p:ph idx="1"/>
          </p:nvPr>
        </p:nvSpPr>
        <p:spPr/>
        <p:txBody>
          <a:bodyPr/>
          <a:lstStyle/>
          <a:p>
            <a:r>
              <a:rPr lang="en-US" dirty="0" smtClean="0"/>
              <a:t>Do whatever you like </a:t>
            </a:r>
          </a:p>
          <a:p>
            <a:pPr lvl="1"/>
            <a:r>
              <a:rPr lang="en-US" dirty="0" smtClean="0"/>
              <a:t>(based on SOA principles)</a:t>
            </a:r>
          </a:p>
          <a:p>
            <a:pPr lvl="1"/>
            <a:r>
              <a:rPr lang="en-US" dirty="0" smtClean="0"/>
              <a:t>Ultra complex workflows</a:t>
            </a:r>
          </a:p>
          <a:p>
            <a:pPr lvl="1"/>
            <a:r>
              <a:rPr lang="en-US" dirty="0" smtClean="0"/>
              <a:t>Ultra simple workflows</a:t>
            </a:r>
          </a:p>
          <a:p>
            <a:pPr lvl="1"/>
            <a:r>
              <a:rPr lang="en-US" dirty="0" smtClean="0"/>
              <a:t>Individual resources or collections (in Bundle or other formats)</a:t>
            </a:r>
          </a:p>
          <a:p>
            <a:pPr lvl="1"/>
            <a:r>
              <a:rPr lang="en-US" dirty="0" smtClean="0"/>
              <a:t>Use HTTP/S or use something else</a:t>
            </a:r>
          </a:p>
          <a:p>
            <a:pPr lvl="1"/>
            <a:r>
              <a:rPr lang="en-US" dirty="0" smtClean="0"/>
              <a:t>Only constraint is that you’re passing around FHIR resources in some shape or manner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graphicFrame>
        <p:nvGraphicFramePr>
          <p:cNvPr id="5" name="Diagram 4"/>
          <p:cNvGraphicFramePr/>
          <p:nvPr>
            <p:extLst>
              <p:ext uri="{D42A27DB-BD31-4B8C-83A1-F6EECF244321}">
                <p14:modId xmlns="" xmlns:p14="http://schemas.microsoft.com/office/powerpoint/2010/main" val="1654537869"/>
              </p:ext>
            </p:extLst>
          </p:nvPr>
        </p:nvGraphicFramePr>
        <p:xfrm>
          <a:off x="7020272" y="191683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51316364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idx="1"/>
          </p:nvPr>
        </p:nvSpPr>
        <p:spPr/>
        <p:txBody>
          <a:bodyPr/>
          <a:lstStyle/>
          <a:p>
            <a:r>
              <a:rPr lang="en-US" dirty="0" smtClean="0"/>
              <a:t>RPC in REST</a:t>
            </a:r>
          </a:p>
          <a:p>
            <a:r>
              <a:rPr lang="en-US" dirty="0" smtClean="0"/>
              <a:t>Examples in spec</a:t>
            </a:r>
          </a:p>
          <a:p>
            <a:pPr lvl="1"/>
            <a:r>
              <a:rPr lang="en-US" dirty="0" smtClean="0"/>
              <a:t>Get Patient record</a:t>
            </a:r>
          </a:p>
          <a:p>
            <a:pPr lvl="1"/>
            <a:r>
              <a:rPr lang="en-US" dirty="0" smtClean="0"/>
              <a:t>Expand </a:t>
            </a:r>
            <a:r>
              <a:rPr lang="en-US" dirty="0" err="1" smtClean="0"/>
              <a:t>ValueSet</a:t>
            </a:r>
            <a:endParaRPr lang="en-US" dirty="0" smtClean="0"/>
          </a:p>
          <a:p>
            <a:pPr lvl="1"/>
            <a:r>
              <a:rPr lang="en-US" dirty="0" smtClean="0"/>
              <a:t>Fetch Encounter data</a:t>
            </a:r>
          </a:p>
          <a:p>
            <a:r>
              <a:rPr lang="en-US" dirty="0" smtClean="0"/>
              <a:t>Resources that define Input &amp; Output</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 xmlns:p14="http://schemas.microsoft.com/office/powerpoint/2010/main" val="374080163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82008" y="2277303"/>
            <a:ext cx="1738064" cy="2975900"/>
            <a:chOff x="3482008" y="1707977"/>
            <a:chExt cx="1738064" cy="2231925"/>
          </a:xfrm>
        </p:grpSpPr>
        <p:sp>
          <p:nvSpPr>
            <p:cNvPr id="15" name="Can 14"/>
            <p:cNvSpPr/>
            <p:nvPr/>
          </p:nvSpPr>
          <p:spPr>
            <a:xfrm>
              <a:off x="3482008" y="1707977"/>
              <a:ext cx="1738064" cy="2231925"/>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smtClean="0">
                  <a:solidFill>
                    <a:srgbClr val="FFFFFF"/>
                  </a:solidFill>
                </a:rPr>
                <a:t>FHIR</a:t>
              </a:r>
            </a:p>
            <a:p>
              <a:pPr algn="ctr"/>
              <a:r>
                <a:rPr lang="en-US" dirty="0" smtClean="0">
                  <a:solidFill>
                    <a:srgbClr val="FFFFFF"/>
                  </a:solidFill>
                </a:rPr>
                <a:t>Repository</a:t>
              </a:r>
              <a:endParaRPr lang="nl-NL" dirty="0">
                <a:solidFill>
                  <a:srgbClr val="FFFFFF"/>
                </a:solidFill>
              </a:endParaRPr>
            </a:p>
          </p:txBody>
        </p:sp>
        <p:pic>
          <p:nvPicPr>
            <p:cNvPr id="2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5400000">
              <a:off x="3480034" y="2927763"/>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 xmlns:a14="http://schemas.microsoft.com/office/drawing/2010/main">
                  <a:solidFill>
                    <a:srgbClr val="FFFFFF"/>
                  </a:solidFill>
                </a14:hiddenFill>
              </a:ext>
            </a:extLst>
          </p:spPr>
        </p:pic>
        <p:pic>
          <p:nvPicPr>
            <p:cNvPr id="29"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0800000">
              <a:off x="4071070" y="2787774"/>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5400000">
              <a:off x="3696058" y="3190621"/>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 xmlns:a14="http://schemas.microsoft.com/office/drawing/2010/main">
                  <a:solidFill>
                    <a:srgbClr val="FFFFFF"/>
                  </a:solidFill>
                </a14:hiddenFill>
              </a:ext>
            </a:extLst>
          </p:spPr>
        </p:pic>
        <p:pic>
          <p:nvPicPr>
            <p:cNvPr id="31"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0800000">
              <a:off x="4211960" y="3260115"/>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grpSp>
      <p:sp>
        <p:nvSpPr>
          <p:cNvPr id="6" name="Rectangle 5"/>
          <p:cNvSpPr/>
          <p:nvPr/>
        </p:nvSpPr>
        <p:spPr>
          <a:xfrm>
            <a:off x="424794" y="609600"/>
            <a:ext cx="7344816" cy="892552"/>
          </a:xfrm>
          <a:prstGeom prst="rect">
            <a:avLst/>
          </a:prstGeom>
        </p:spPr>
        <p:txBody>
          <a:bodyPr wrap="square">
            <a:spAutoFit/>
          </a:bodyPr>
          <a:lstStyle/>
          <a:p>
            <a:r>
              <a:rPr lang="en-US" sz="2600" dirty="0">
                <a:solidFill>
                  <a:srgbClr val="636360"/>
                </a:solidFill>
              </a:rPr>
              <a:t>Regardless of </a:t>
            </a:r>
            <a:r>
              <a:rPr lang="en-US" sz="2600" b="1" dirty="0" smtClean="0">
                <a:solidFill>
                  <a:srgbClr val="636360"/>
                </a:solidFill>
              </a:rPr>
              <a:t>paradigm</a:t>
            </a:r>
            <a:endParaRPr lang="en-US" sz="2600" dirty="0">
              <a:solidFill>
                <a:srgbClr val="636360"/>
              </a:solidFill>
            </a:endParaRPr>
          </a:p>
          <a:p>
            <a:r>
              <a:rPr lang="en-US" sz="2600" dirty="0">
                <a:solidFill>
                  <a:srgbClr val="636360"/>
                </a:solidFill>
              </a:rPr>
              <a:t>	</a:t>
            </a:r>
            <a:r>
              <a:rPr lang="en-US" sz="2600" dirty="0" smtClean="0">
                <a:solidFill>
                  <a:srgbClr val="636360"/>
                </a:solidFill>
              </a:rPr>
              <a:t>the </a:t>
            </a:r>
            <a:r>
              <a:rPr lang="en-US" sz="2600" dirty="0">
                <a:solidFill>
                  <a:srgbClr val="636360"/>
                </a:solidFill>
              </a:rPr>
              <a:t>content </a:t>
            </a:r>
            <a:r>
              <a:rPr lang="en-US" sz="2600" b="1" dirty="0">
                <a:solidFill>
                  <a:srgbClr val="636360"/>
                </a:solidFill>
              </a:rPr>
              <a:t>is the same</a:t>
            </a:r>
          </a:p>
        </p:txBody>
      </p:sp>
      <p:grpSp>
        <p:nvGrpSpPr>
          <p:cNvPr id="3" name="Group 2"/>
          <p:cNvGrpSpPr/>
          <p:nvPr/>
        </p:nvGrpSpPr>
        <p:grpSpPr>
          <a:xfrm>
            <a:off x="35496" y="1892829"/>
            <a:ext cx="5543543" cy="2868133"/>
            <a:chOff x="35496" y="1419622"/>
            <a:chExt cx="5543543" cy="2151100"/>
          </a:xfrm>
        </p:grpSpPr>
        <p:grpSp>
          <p:nvGrpSpPr>
            <p:cNvPr id="12" name="Group 11"/>
            <p:cNvGrpSpPr/>
            <p:nvPr/>
          </p:nvGrpSpPr>
          <p:grpSpPr>
            <a:xfrm>
              <a:off x="35496" y="1867784"/>
              <a:ext cx="2134347" cy="1702938"/>
              <a:chOff x="251520" y="989679"/>
              <a:chExt cx="2134347" cy="1702938"/>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5" y="2346368"/>
                <a:ext cx="1912302" cy="346249"/>
              </a:xfrm>
              <a:prstGeom prst="rect">
                <a:avLst/>
              </a:prstGeom>
              <a:noFill/>
            </p:spPr>
            <p:txBody>
              <a:bodyPr wrap="none" rtlCol="0">
                <a:spAutoFit/>
              </a:bodyPr>
              <a:lstStyle/>
              <a:p>
                <a:r>
                  <a:rPr lang="en-US" b="1" dirty="0" smtClean="0">
                    <a:solidFill>
                      <a:srgbClr val="636360"/>
                    </a:solidFill>
                  </a:rPr>
                  <a:t>Lab System</a:t>
                </a:r>
                <a:endParaRPr lang="nl-NL" b="1" dirty="0">
                  <a:solidFill>
                    <a:srgbClr val="636360"/>
                  </a:solidFill>
                </a:endParaRPr>
              </a:p>
            </p:txBody>
          </p:sp>
        </p:grpSp>
        <p:sp>
          <p:nvSpPr>
            <p:cNvPr id="5" name="Rectangle 4"/>
            <p:cNvSpPr/>
            <p:nvPr/>
          </p:nvSpPr>
          <p:spPr>
            <a:xfrm>
              <a:off x="467544" y="1419622"/>
              <a:ext cx="5111495" cy="346249"/>
            </a:xfrm>
            <a:prstGeom prst="rect">
              <a:avLst/>
            </a:prstGeom>
          </p:spPr>
          <p:txBody>
            <a:bodyPr wrap="none">
              <a:spAutoFit/>
            </a:bodyPr>
            <a:lstStyle/>
            <a:p>
              <a:r>
                <a:rPr lang="en-US" dirty="0">
                  <a:solidFill>
                    <a:srgbClr val="636360"/>
                  </a:solidFill>
                </a:rPr>
                <a:t>Receive a lab result in a </a:t>
              </a:r>
              <a:r>
                <a:rPr lang="en-US" dirty="0" smtClean="0">
                  <a:solidFill>
                    <a:srgbClr val="636360"/>
                  </a:solidFill>
                </a:rPr>
                <a:t>message…</a:t>
              </a:r>
              <a:endParaRPr lang="nl-NL" dirty="0">
                <a:solidFill>
                  <a:srgbClr val="636360"/>
                </a:solidFill>
              </a:endParaRPr>
            </a:p>
          </p:txBody>
        </p:sp>
        <p:sp>
          <p:nvSpPr>
            <p:cNvPr id="9" name="Right Arrow 8"/>
            <p:cNvSpPr/>
            <p:nvPr/>
          </p:nvSpPr>
          <p:spPr>
            <a:xfrm>
              <a:off x="1331640" y="1867332"/>
              <a:ext cx="2456950" cy="1390218"/>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rgbClr val="FFFFFF"/>
                  </a:solidFill>
                </a:rPr>
                <a:t>FHIR </a:t>
              </a:r>
              <a:r>
                <a:rPr lang="en-US" dirty="0" smtClean="0">
                  <a:solidFill>
                    <a:srgbClr val="FFFFFF"/>
                  </a:solidFill>
                </a:rPr>
                <a:t>Message</a:t>
              </a:r>
              <a:endParaRPr lang="en-US" dirty="0">
                <a:solidFill>
                  <a:srgbClr val="FFFFFF"/>
                </a:solidFill>
              </a:endParaRPr>
            </a:p>
          </p:txBody>
        </p:sp>
        <p:pic>
          <p:nvPicPr>
            <p:cNvPr id="32"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5400000">
              <a:off x="1468096" y="2671601"/>
              <a:ext cx="393763" cy="37864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 xmlns:a14="http://schemas.microsoft.com/office/drawing/2010/main">
                  <a:solidFill>
                    <a:srgbClr val="FFFFFF"/>
                  </a:solidFill>
                </a14:hiddenFill>
              </a:ext>
            </a:extLst>
          </p:spPr>
        </p:pic>
        <p:pic>
          <p:nvPicPr>
            <p:cNvPr id="33"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0800000">
              <a:off x="2417272" y="2594745"/>
              <a:ext cx="570552" cy="355047"/>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grpSp>
      <p:grpSp>
        <p:nvGrpSpPr>
          <p:cNvPr id="4" name="Group 3"/>
          <p:cNvGrpSpPr/>
          <p:nvPr/>
        </p:nvGrpSpPr>
        <p:grpSpPr>
          <a:xfrm>
            <a:off x="3173729" y="2648526"/>
            <a:ext cx="6724918" cy="3553824"/>
            <a:chOff x="3173728" y="1986394"/>
            <a:chExt cx="6724918" cy="2665369"/>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77471" y="2291280"/>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220071" y="1986394"/>
              <a:ext cx="2549538" cy="1615534"/>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rgbClr val="FFFFFF"/>
                  </a:solidFill>
                </a:rPr>
                <a:t>FHIR </a:t>
              </a:r>
              <a:r>
                <a:rPr lang="en-US" dirty="0" smtClean="0">
                  <a:solidFill>
                    <a:srgbClr val="FFFFFF"/>
                  </a:solidFill>
                </a:rPr>
                <a:t>Document</a:t>
              </a:r>
              <a:endParaRPr lang="en-US" dirty="0">
                <a:solidFill>
                  <a:srgbClr val="FFFFFF"/>
                </a:solidFill>
              </a:endParaRPr>
            </a:p>
          </p:txBody>
        </p:sp>
        <p:pic>
          <p:nvPicPr>
            <p:cNvPr id="35"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5400000">
              <a:off x="5411529" y="2851322"/>
              <a:ext cx="375712" cy="361288"/>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 xmlns:a14="http://schemas.microsoft.com/office/drawing/2010/main">
                  <a:solidFill>
                    <a:srgbClr val="FFFFFF"/>
                  </a:solidFill>
                </a14:hiddenFill>
              </a:ext>
            </a:extLst>
          </p:spPr>
        </p:pic>
        <p:pic>
          <p:nvPicPr>
            <p:cNvPr id="36"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0800000">
              <a:off x="6159302" y="2864034"/>
              <a:ext cx="571743" cy="355788"/>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3173728" y="4305514"/>
              <a:ext cx="6724918" cy="346249"/>
            </a:xfrm>
            <a:prstGeom prst="rect">
              <a:avLst/>
            </a:prstGeom>
          </p:spPr>
          <p:txBody>
            <a:bodyPr wrap="none">
              <a:spAutoFit/>
            </a:bodyPr>
            <a:lstStyle/>
            <a:p>
              <a:r>
                <a:rPr lang="en-US" dirty="0" smtClean="0">
                  <a:solidFill>
                    <a:srgbClr val="636360"/>
                  </a:solidFill>
                </a:rPr>
                <a:t>…Package </a:t>
              </a:r>
              <a:r>
                <a:rPr lang="en-US" dirty="0">
                  <a:solidFill>
                    <a:srgbClr val="636360"/>
                  </a:solidFill>
                </a:rPr>
                <a:t>it in a discharge summary document</a:t>
              </a:r>
              <a:endParaRPr lang="nl-NL" dirty="0">
                <a:solidFill>
                  <a:srgbClr val="636360"/>
                </a:solidFill>
              </a:endParaRPr>
            </a:p>
          </p:txBody>
        </p:sp>
        <p:sp>
          <p:nvSpPr>
            <p:cNvPr id="37" name="TextBox 36"/>
            <p:cNvSpPr txBox="1"/>
            <p:nvPr/>
          </p:nvSpPr>
          <p:spPr>
            <a:xfrm>
              <a:off x="7236296" y="3500303"/>
              <a:ext cx="1638640" cy="623248"/>
            </a:xfrm>
            <a:prstGeom prst="rect">
              <a:avLst/>
            </a:prstGeom>
            <a:noFill/>
          </p:spPr>
          <p:txBody>
            <a:bodyPr wrap="none" rtlCol="0">
              <a:spAutoFit/>
            </a:bodyPr>
            <a:lstStyle/>
            <a:p>
              <a:r>
                <a:rPr lang="en-US" b="1" dirty="0" smtClean="0">
                  <a:solidFill>
                    <a:srgbClr val="636360"/>
                  </a:solidFill>
                </a:rPr>
                <a:t>National</a:t>
              </a:r>
            </a:p>
            <a:p>
              <a:r>
                <a:rPr lang="en-US" b="1" dirty="0" smtClean="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ackgroundRemoval t="2370" b="96209" l="1624" r="99072"/>
                    </a14:imgEffect>
                  </a14:imgLayer>
                </a14:imgProps>
              </a:ext>
              <a:ext uri="{28A0092B-C50C-407E-A947-70E740481C1C}">
                <a14:useLocalDpi xmlns="" xmlns:a14="http://schemas.microsoft.com/office/drawing/2010/main" val="0"/>
              </a:ext>
            </a:extLst>
          </a:blip>
          <a:srcRect/>
          <a:stretch>
            <a:fillRect/>
          </a:stretch>
        </p:blipFill>
        <p:spPr bwMode="auto">
          <a:xfrm>
            <a:off x="857697" y="5144053"/>
            <a:ext cx="1936254" cy="12644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2503347"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smtClean="0">
                <a:solidFill>
                  <a:srgbClr val="FFFFFF"/>
                </a:solidFill>
              </a:rPr>
              <a:t>REST</a:t>
            </a:r>
            <a:endParaRPr lang="nl-NL" dirty="0">
              <a:solidFill>
                <a:srgbClr val="FFFFFF"/>
              </a:solidFill>
            </a:endParaRPr>
          </a:p>
        </p:txBody>
      </p:sp>
    </p:spTree>
    <p:extLst>
      <p:ext uri="{BB962C8B-B14F-4D97-AF65-F5344CB8AC3E}">
        <p14:creationId xmlns="" xmlns:p14="http://schemas.microsoft.com/office/powerpoint/2010/main" val="14685977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65929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Architectures</a:t>
            </a:r>
            <a:endParaRPr lang="en-US" noProof="0" dirty="0"/>
          </a:p>
        </p:txBody>
      </p:sp>
      <p:sp>
        <p:nvSpPr>
          <p:cNvPr id="3" name="Content Placeholder 2"/>
          <p:cNvSpPr>
            <a:spLocks noGrp="1"/>
          </p:cNvSpPr>
          <p:nvPr>
            <p:ph idx="1"/>
          </p:nvPr>
        </p:nvSpPr>
        <p:spPr/>
        <p:txBody>
          <a:bodyPr/>
          <a:lstStyle/>
          <a:p>
            <a:r>
              <a:rPr lang="en-US" noProof="0" dirty="0" smtClean="0"/>
              <a:t>FHIR makes no assumptions about the architectural design of systems</a:t>
            </a:r>
          </a:p>
          <a:p>
            <a:pPr lvl="0"/>
            <a:r>
              <a:rPr lang="en-US" noProof="0" dirty="0" smtClean="0"/>
              <a:t>You can use it for</a:t>
            </a:r>
          </a:p>
          <a:p>
            <a:pPr lvl="1"/>
            <a:r>
              <a:rPr lang="en-US" noProof="0" dirty="0" smtClean="0"/>
              <a:t>Light or heavy</a:t>
            </a:r>
            <a:r>
              <a:rPr lang="en-US" baseline="0" noProof="0" dirty="0" smtClean="0"/>
              <a:t> c</a:t>
            </a:r>
            <a:r>
              <a:rPr lang="en-US" noProof="0" dirty="0" smtClean="0"/>
              <a:t>lients</a:t>
            </a:r>
          </a:p>
          <a:p>
            <a:pPr lvl="1"/>
            <a:r>
              <a:rPr lang="en-US" noProof="0" dirty="0" smtClean="0"/>
              <a:t>Central server or peer-to-peer</a:t>
            </a:r>
            <a:r>
              <a:rPr lang="en-US" baseline="0" noProof="0" dirty="0" smtClean="0"/>
              <a:t> sharing</a:t>
            </a:r>
          </a:p>
          <a:p>
            <a:pPr lvl="1"/>
            <a:r>
              <a:rPr lang="en-US" baseline="0" noProof="0" dirty="0" smtClean="0"/>
              <a:t>Push or pull</a:t>
            </a:r>
          </a:p>
          <a:p>
            <a:pPr lvl="1"/>
            <a:r>
              <a:rPr lang="en-US" noProof="0" dirty="0" smtClean="0"/>
              <a:t>Query</a:t>
            </a:r>
            <a:r>
              <a:rPr lang="en-US" baseline="0" noProof="0" dirty="0" smtClean="0"/>
              <a:t> or publish/subscribe</a:t>
            </a:r>
          </a:p>
          <a:p>
            <a:pPr lvl="1"/>
            <a:r>
              <a:rPr lang="en-US" baseline="0" noProof="0" dirty="0" smtClean="0"/>
              <a:t>Loosely coupled or tightly coupled environments</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baseline="0" noProof="0" dirty="0" smtClean="0">
                <a:solidFill>
                  <a:schemeClr val="tx1"/>
                </a:solidFill>
                <a:effectLst/>
                <a:latin typeface="+mn-lt"/>
              </a:rPr>
              <a:t>With history tracking (versions) or without</a:t>
            </a:r>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44</a:t>
            </a:fld>
            <a:endParaRPr lang="en-CA" dirty="0"/>
          </a:p>
        </p:txBody>
      </p:sp>
      <p:pic>
        <p:nvPicPr>
          <p:cNvPr id="92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08304" y="2924944"/>
            <a:ext cx="873125" cy="180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36495957"/>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Some possible architectures</a:t>
            </a:r>
            <a:endParaRPr lang="en-US" noProof="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45</a:t>
            </a:fld>
            <a:endParaRPr lang="en-US"/>
          </a:p>
        </p:txBody>
      </p:sp>
      <p:cxnSp>
        <p:nvCxnSpPr>
          <p:cNvPr id="18" name="Straight Connector 17"/>
          <p:cNvCxnSpPr>
            <a:stCxn id="19" idx="0"/>
            <a:endCxn id="20" idx="2"/>
          </p:cNvCxnSpPr>
          <p:nvPr/>
        </p:nvCxnSpPr>
        <p:spPr bwMode="auto">
          <a:xfrm flipH="1" flipV="1">
            <a:off x="1363725" y="3721467"/>
            <a:ext cx="3919" cy="58269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899592" y="4304160"/>
            <a:ext cx="936104" cy="691643"/>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643645" y="3125835"/>
            <a:ext cx="1440160" cy="595632"/>
          </a:xfrm>
          <a:prstGeom prst="rect">
            <a:avLst/>
          </a:prstGeom>
          <a:solidFill>
            <a:srgbClr val="008080">
              <a:alpha val="49000"/>
            </a:srgb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dirty="0" smtClean="0">
                <a:solidFill>
                  <a:schemeClr val="bg1"/>
                </a:solidFill>
                <a:latin typeface="Arial" charset="0"/>
                <a:cs typeface="Arial" charset="0"/>
              </a:rPr>
              <a:t>Broker</a:t>
            </a:r>
            <a:endParaRPr kumimoji="0" lang="nl-NL" b="1" i="0" u="none" strike="noStrike" cap="none" normalizeH="0" baseline="0" dirty="0" smtClean="0">
              <a:ln>
                <a:noFill/>
              </a:ln>
              <a:solidFill>
                <a:schemeClr val="bg1"/>
              </a:solidFill>
              <a:effectLst/>
              <a:latin typeface="Arial" charset="0"/>
              <a:cs typeface="Arial" charset="0"/>
            </a:endParaRPr>
          </a:p>
        </p:txBody>
      </p:sp>
      <p:grpSp>
        <p:nvGrpSpPr>
          <p:cNvPr id="21" name="Group 20"/>
          <p:cNvGrpSpPr/>
          <p:nvPr/>
        </p:nvGrpSpPr>
        <p:grpSpPr>
          <a:xfrm>
            <a:off x="552296" y="1449516"/>
            <a:ext cx="669976" cy="167632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467544" y="3645024"/>
            <a:ext cx="1800200"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cxnSp>
        <p:nvCxnSpPr>
          <p:cNvPr id="26" name="Straight Connector 25"/>
          <p:cNvCxnSpPr>
            <a:endCxn id="27" idx="4"/>
          </p:cNvCxnSpPr>
          <p:nvPr/>
        </p:nvCxnSpPr>
        <p:spPr bwMode="auto">
          <a:xfrm flipV="1">
            <a:off x="1773869" y="2727607"/>
            <a:ext cx="0" cy="39822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1438881" y="2046664"/>
            <a:ext cx="669976" cy="6809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a:solidFill>
                  <a:srgbClr val="FFFFFF"/>
                </a:solidFill>
                <a:latin typeface="Arial" charset="0"/>
                <a:cs typeface="Arial" charset="0"/>
              </a:rPr>
              <a:t>v2</a:t>
            </a:r>
          </a:p>
        </p:txBody>
      </p:sp>
      <p:sp>
        <p:nvSpPr>
          <p:cNvPr id="29" name="Rectangle 28"/>
          <p:cNvSpPr/>
          <p:nvPr/>
        </p:nvSpPr>
        <p:spPr bwMode="auto">
          <a:xfrm>
            <a:off x="6788324" y="3295604"/>
            <a:ext cx="1600100" cy="960107"/>
          </a:xfrm>
          <a:prstGeom prst="rect">
            <a:avLst/>
          </a:prstGeom>
          <a:solidFill>
            <a:srgbClr val="B6DF89"/>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2400" b="1" dirty="0">
                <a:solidFill>
                  <a:srgbClr val="FFFFFF"/>
                </a:solidFill>
                <a:latin typeface="Arial" charset="0"/>
                <a:cs typeface="Arial" charset="0"/>
              </a:rPr>
              <a:t>PHR</a:t>
            </a:r>
          </a:p>
        </p:txBody>
      </p:sp>
      <p:cxnSp>
        <p:nvCxnSpPr>
          <p:cNvPr id="30" name="Straight Connector 29"/>
          <p:cNvCxnSpPr/>
          <p:nvPr/>
        </p:nvCxnSpPr>
        <p:spPr bwMode="auto">
          <a:xfrm flipV="1">
            <a:off x="7004348" y="2647533"/>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6588224" y="1988840"/>
            <a:ext cx="2016224"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7407200" y="2643522"/>
            <a:ext cx="936104" cy="691643"/>
          </a:xfrm>
          <a:prstGeom prst="ellipse">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6940724" y="2150905"/>
            <a:ext cx="1024780" cy="53165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err="1">
                <a:solidFill>
                  <a:srgbClr val="FFFFFF"/>
                </a:solidFill>
                <a:latin typeface="Arial" charset="0"/>
                <a:cs typeface="Arial" charset="0"/>
              </a:rPr>
              <a:t>App</a:t>
            </a:r>
            <a:endParaRPr lang="nl-NL" sz="1600" b="1" dirty="0">
              <a:solidFill>
                <a:srgbClr val="FFFFFF"/>
              </a:solidFill>
              <a:latin typeface="Arial" charset="0"/>
              <a:cs typeface="Arial" charset="0"/>
            </a:endParaRPr>
          </a:p>
        </p:txBody>
      </p:sp>
      <p:sp>
        <p:nvSpPr>
          <p:cNvPr id="35" name="Rectangle 34"/>
          <p:cNvSpPr/>
          <p:nvPr/>
        </p:nvSpPr>
        <p:spPr bwMode="auto">
          <a:xfrm>
            <a:off x="3635896" y="2636912"/>
            <a:ext cx="187220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3893180" y="4131521"/>
            <a:ext cx="1440160" cy="595632"/>
          </a:xfrm>
          <a:prstGeom prst="rect">
            <a:avLst/>
          </a:prstGeom>
          <a:solidFill>
            <a:srgbClr val="008080">
              <a:alpha val="49000"/>
            </a:srgb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dirty="0">
                <a:solidFill>
                  <a:schemeClr val="bg1"/>
                </a:solidFill>
                <a:latin typeface="Arial" charset="0"/>
                <a:cs typeface="Arial" charset="0"/>
              </a:rPr>
              <a:t>Interface</a:t>
            </a:r>
          </a:p>
        </p:txBody>
      </p:sp>
      <p:sp>
        <p:nvSpPr>
          <p:cNvPr id="38" name="Rectangle 37"/>
          <p:cNvSpPr/>
          <p:nvPr/>
        </p:nvSpPr>
        <p:spPr bwMode="auto">
          <a:xfrm>
            <a:off x="3897289" y="4726009"/>
            <a:ext cx="1440160" cy="723408"/>
          </a:xfrm>
          <a:prstGeom prst="rect">
            <a:avLst/>
          </a:prstGeom>
          <a:solidFill>
            <a:srgbClr val="B6DF89"/>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rgbClr val="FFFFFF"/>
                </a:solidFill>
                <a:latin typeface="Arial" charset="0"/>
                <a:cs typeface="Arial" charset="0"/>
              </a:rPr>
              <a:t>DB</a:t>
            </a:r>
            <a:endParaRPr kumimoji="0" lang="nl-NL" sz="2400" b="1" i="0" u="none" strike="noStrike" cap="none" normalizeH="0" baseline="0" dirty="0" smtClean="0">
              <a:ln>
                <a:noFill/>
              </a:ln>
              <a:solidFill>
                <a:srgbClr val="FFFFFF"/>
              </a:solidFill>
              <a:effectLst/>
              <a:latin typeface="Arial" charset="0"/>
              <a:cs typeface="Arial" charset="0"/>
            </a:endParaRPr>
          </a:p>
        </p:txBody>
      </p:sp>
      <p:cxnSp>
        <p:nvCxnSpPr>
          <p:cNvPr id="39" name="Straight Connector 38"/>
          <p:cNvCxnSpPr>
            <a:stCxn id="37" idx="0"/>
            <a:endCxn id="40" idx="4"/>
          </p:cNvCxnSpPr>
          <p:nvPr/>
        </p:nvCxnSpPr>
        <p:spPr bwMode="auto">
          <a:xfrm flipV="1">
            <a:off x="4613260" y="3554378"/>
            <a:ext cx="0" cy="57714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4145208" y="2862735"/>
            <a:ext cx="936104" cy="691643"/>
          </a:xfrm>
          <a:prstGeom prst="ellipse">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208853206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smtClean="0"/>
              <a:t>Repository model</a:t>
            </a:r>
            <a:endParaRPr lang="en-US" noProof="0" dirty="0"/>
          </a:p>
        </p:txBody>
      </p:sp>
      <p:sp>
        <p:nvSpPr>
          <p:cNvPr id="14" name="Rectangle 13"/>
          <p:cNvSpPr/>
          <p:nvPr/>
        </p:nvSpPr>
        <p:spPr bwMode="auto">
          <a:xfrm>
            <a:off x="1403648" y="3738016"/>
            <a:ext cx="2664296" cy="843111"/>
          </a:xfrm>
          <a:prstGeom prst="rect">
            <a:avLst/>
          </a:prstGeom>
          <a:solidFill>
            <a:srgbClr val="008080">
              <a:alpha val="41000"/>
            </a:srgb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400" dirty="0" err="1">
                <a:solidFill>
                  <a:schemeClr val="bg1"/>
                </a:solidFill>
                <a:latin typeface="Arial" charset="0"/>
                <a:cs typeface="Arial" charset="0"/>
              </a:rPr>
              <a:t>Vendor</a:t>
            </a:r>
            <a:r>
              <a:rPr lang="nl-NL" sz="1400" dirty="0">
                <a:solidFill>
                  <a:schemeClr val="bg1"/>
                </a:solidFill>
                <a:latin typeface="Arial" charset="0"/>
                <a:cs typeface="Arial" charset="0"/>
              </a:rPr>
              <a:t> Neutral </a:t>
            </a:r>
            <a:r>
              <a:rPr lang="nl-NL" sz="1400" dirty="0" err="1">
                <a:solidFill>
                  <a:schemeClr val="bg1"/>
                </a:solidFill>
                <a:latin typeface="Arial" charset="0"/>
                <a:cs typeface="Arial" charset="0"/>
              </a:rPr>
              <a:t>Repository</a:t>
            </a:r>
            <a:endParaRPr lang="nl-NL" sz="1400" dirty="0">
              <a:solidFill>
                <a:schemeClr val="bg1"/>
              </a:solidFill>
              <a:latin typeface="Arial" charset="0"/>
              <a:cs typeface="Arial" charset="0"/>
            </a:endParaRPr>
          </a:p>
        </p:txBody>
      </p:sp>
      <p:cxnSp>
        <p:nvCxnSpPr>
          <p:cNvPr id="15" name="Straight Connector 14"/>
          <p:cNvCxnSpPr/>
          <p:nvPr/>
        </p:nvCxnSpPr>
        <p:spPr bwMode="auto">
          <a:xfrm flipV="1">
            <a:off x="5508104" y="2236470"/>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377977"/>
            <a:ext cx="6400378" cy="1491182"/>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5419328" y="2851309"/>
            <a:ext cx="936104" cy="691643"/>
          </a:xfrm>
          <a:prstGeom prst="ellipse">
            <a:avLst/>
          </a:prstGeom>
          <a:solidFill>
            <a:schemeClr val="accent5"/>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772815"/>
            <a:ext cx="766366" cy="432048"/>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a:solidFill>
                  <a:srgbClr val="FFFFFF"/>
                </a:solidFill>
                <a:latin typeface="Arial" charset="0"/>
                <a:cs typeface="Arial" charset="0"/>
              </a:rPr>
              <a:t>HIS</a:t>
            </a:r>
          </a:p>
        </p:txBody>
      </p:sp>
      <p:sp>
        <p:nvSpPr>
          <p:cNvPr id="19" name="Rectangle 18"/>
          <p:cNvSpPr/>
          <p:nvPr/>
        </p:nvSpPr>
        <p:spPr bwMode="auto">
          <a:xfrm>
            <a:off x="2941538" y="1793799"/>
            <a:ext cx="838374" cy="41106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a:solidFill>
                  <a:srgbClr val="FFFFFF"/>
                </a:solidFill>
                <a:latin typeface="Arial" charset="0"/>
                <a:cs typeface="Arial" charset="0"/>
              </a:rPr>
              <a:t>LIS</a:t>
            </a:r>
          </a:p>
        </p:txBody>
      </p:sp>
      <p:sp>
        <p:nvSpPr>
          <p:cNvPr id="20" name="Rectangle 19"/>
          <p:cNvSpPr/>
          <p:nvPr/>
        </p:nvSpPr>
        <p:spPr bwMode="auto">
          <a:xfrm>
            <a:off x="4771356" y="1793799"/>
            <a:ext cx="880764" cy="41106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a:solidFill>
                  <a:srgbClr val="FFFFFF"/>
                </a:solidFill>
                <a:latin typeface="Arial" charset="0"/>
                <a:cs typeface="Arial" charset="0"/>
              </a:rPr>
              <a:t>PACS</a:t>
            </a:r>
          </a:p>
        </p:txBody>
      </p:sp>
      <p:sp>
        <p:nvSpPr>
          <p:cNvPr id="21" name="Rectangle 20"/>
          <p:cNvSpPr/>
          <p:nvPr/>
        </p:nvSpPr>
        <p:spPr bwMode="auto">
          <a:xfrm>
            <a:off x="6804248" y="1793799"/>
            <a:ext cx="1008112" cy="41106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a:solidFill>
                  <a:srgbClr val="FFFFFF"/>
                </a:solidFill>
                <a:latin typeface="Arial" charset="0"/>
                <a:cs typeface="Arial" charset="0"/>
              </a:rPr>
              <a:t>PMS</a:t>
            </a:r>
          </a:p>
        </p:txBody>
      </p:sp>
      <p:sp>
        <p:nvSpPr>
          <p:cNvPr id="22" name="Rectangle 21"/>
          <p:cNvSpPr/>
          <p:nvPr/>
        </p:nvSpPr>
        <p:spPr bwMode="auto">
          <a:xfrm>
            <a:off x="6732240" y="5589240"/>
            <a:ext cx="1440160" cy="50405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a:solidFill>
                  <a:srgbClr val="FFFFFF"/>
                </a:solidFill>
                <a:latin typeface="Arial" charset="0"/>
                <a:cs typeface="Arial" charset="0"/>
              </a:rPr>
              <a:t>RLS</a:t>
            </a:r>
          </a:p>
        </p:txBody>
      </p:sp>
      <p:sp>
        <p:nvSpPr>
          <p:cNvPr id="23" name="Can 22"/>
          <p:cNvSpPr/>
          <p:nvPr/>
        </p:nvSpPr>
        <p:spPr bwMode="auto">
          <a:xfrm>
            <a:off x="827584" y="2153840"/>
            <a:ext cx="618454" cy="576064"/>
          </a:xfrm>
          <a:prstGeom prst="can">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771800" y="2153840"/>
            <a:ext cx="618454" cy="576064"/>
          </a:xfrm>
          <a:prstGeom prst="can">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5609730" y="2153840"/>
            <a:ext cx="618454" cy="576064"/>
          </a:xfrm>
          <a:prstGeom prst="can">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7697962" y="2153840"/>
            <a:ext cx="618454" cy="576064"/>
          </a:xfrm>
          <a:prstGeom prst="can">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7227962" y="2253443"/>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4509119"/>
            <a:ext cx="0" cy="108012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7092280" y="2851309"/>
            <a:ext cx="936104" cy="691643"/>
          </a:xfrm>
          <a:prstGeom prst="ellipse">
            <a:avLst/>
          </a:prstGeom>
          <a:solidFill>
            <a:schemeClr val="accent5"/>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092280" y="4653135"/>
            <a:ext cx="936104" cy="691643"/>
          </a:xfrm>
          <a:prstGeom prst="ellipse">
            <a:avLst/>
          </a:prstGeom>
          <a:solidFill>
            <a:schemeClr val="accent5"/>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678286" y="222584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619672" y="2287493"/>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3606278" y="2851309"/>
            <a:ext cx="936104" cy="691643"/>
          </a:xfrm>
          <a:prstGeom prst="ellipse">
            <a:avLst/>
          </a:prstGeom>
          <a:solidFill>
            <a:schemeClr val="accent5"/>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2851309"/>
            <a:ext cx="936104" cy="691643"/>
          </a:xfrm>
          <a:prstGeom prst="ellipse">
            <a:avLst/>
          </a:prstGeom>
          <a:solidFill>
            <a:schemeClr val="accent5"/>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7" name="Rectangle 26"/>
          <p:cNvSpPr/>
          <p:nvPr/>
        </p:nvSpPr>
        <p:spPr bwMode="auto">
          <a:xfrm>
            <a:off x="1259632" y="5561644"/>
            <a:ext cx="1584176" cy="38763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600" b="1" dirty="0" err="1">
                <a:solidFill>
                  <a:srgbClr val="FFFFFF"/>
                </a:solidFill>
                <a:latin typeface="Arial" charset="0"/>
                <a:cs typeface="Arial" charset="0"/>
              </a:rPr>
              <a:t>openEHR</a:t>
            </a:r>
            <a:endParaRPr lang="nl-NL" sz="1600" b="1" dirty="0">
              <a:solidFill>
                <a:srgbClr val="FFFFFF"/>
              </a:solidFill>
              <a:latin typeface="Arial" charset="0"/>
              <a:cs typeface="Arial" charset="0"/>
            </a:endParaRPr>
          </a:p>
        </p:txBody>
      </p:sp>
      <p:sp>
        <p:nvSpPr>
          <p:cNvPr id="36" name="Can 35"/>
          <p:cNvSpPr/>
          <p:nvPr/>
        </p:nvSpPr>
        <p:spPr bwMode="auto">
          <a:xfrm>
            <a:off x="971600" y="5877272"/>
            <a:ext cx="618454" cy="576064"/>
          </a:xfrm>
          <a:prstGeom prst="can">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cxnSp>
        <p:nvCxnSpPr>
          <p:cNvPr id="37" name="Straight Connector 36"/>
          <p:cNvCxnSpPr/>
          <p:nvPr/>
        </p:nvCxnSpPr>
        <p:spPr bwMode="auto">
          <a:xfrm flipV="1">
            <a:off x="1835696" y="4509119"/>
            <a:ext cx="0" cy="108012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8" name="Oval 37"/>
          <p:cNvSpPr/>
          <p:nvPr/>
        </p:nvSpPr>
        <p:spPr bwMode="auto">
          <a:xfrm>
            <a:off x="1619672" y="4725143"/>
            <a:ext cx="936104" cy="691643"/>
          </a:xfrm>
          <a:prstGeom prst="ellipse">
            <a:avLst/>
          </a:prstGeom>
          <a:solidFill>
            <a:schemeClr val="accent5"/>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9" name="Rectangle 38"/>
          <p:cNvSpPr/>
          <p:nvPr/>
        </p:nvSpPr>
        <p:spPr bwMode="auto">
          <a:xfrm>
            <a:off x="4932040" y="3717030"/>
            <a:ext cx="2664296" cy="843112"/>
          </a:xfrm>
          <a:prstGeom prst="rect">
            <a:avLst/>
          </a:prstGeom>
          <a:solidFill>
            <a:srgbClr val="008080">
              <a:alpha val="41000"/>
            </a:srgb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nl-NL" sz="1400" dirty="0" err="1">
                <a:solidFill>
                  <a:schemeClr val="bg1"/>
                </a:solidFill>
                <a:latin typeface="Arial" charset="0"/>
                <a:cs typeface="Arial" charset="0"/>
              </a:rPr>
              <a:t>Vendor</a:t>
            </a:r>
            <a:r>
              <a:rPr lang="nl-NL" sz="1400" dirty="0">
                <a:solidFill>
                  <a:schemeClr val="bg1"/>
                </a:solidFill>
                <a:latin typeface="Arial" charset="0"/>
                <a:cs typeface="Arial" charset="0"/>
              </a:rPr>
              <a:t> Neutral </a:t>
            </a:r>
            <a:r>
              <a:rPr lang="nl-NL" sz="1400" dirty="0" err="1">
                <a:solidFill>
                  <a:schemeClr val="bg1"/>
                </a:solidFill>
                <a:latin typeface="Arial" charset="0"/>
                <a:cs typeface="Arial" charset="0"/>
              </a:rPr>
              <a:t>Repository</a:t>
            </a:r>
            <a:endParaRPr lang="nl-NL" sz="1400" dirty="0">
              <a:solidFill>
                <a:schemeClr val="bg1"/>
              </a:solidFill>
              <a:latin typeface="Arial" charset="0"/>
              <a:cs typeface="Arial" charset="0"/>
            </a:endParaRPr>
          </a:p>
        </p:txBody>
      </p:sp>
      <p:sp>
        <p:nvSpPr>
          <p:cNvPr id="7" name="Left-Right Arrow 6"/>
          <p:cNvSpPr/>
          <p:nvPr/>
        </p:nvSpPr>
        <p:spPr>
          <a:xfrm>
            <a:off x="4139952" y="3933055"/>
            <a:ext cx="720080" cy="432048"/>
          </a:xfrm>
          <a:prstGeom prst="leftRightArrow">
            <a:avLst/>
          </a:prstGeom>
          <a:solidFill>
            <a:schemeClr val="accent1"/>
          </a:solidFill>
          <a:effectLst>
            <a:outerShdw blurRad="40000" dist="23000" dir="5400000" rotWithShape="0">
              <a:srgbClr val="00808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3244017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6CCFF"/>
        </a:solidFill>
        <a:effectLst/>
      </p:bgPr>
    </p:bg>
    <p:spTree>
      <p:nvGrpSpPr>
        <p:cNvPr id="1" name=""/>
        <p:cNvGrpSpPr/>
        <p:nvPr/>
      </p:nvGrpSpPr>
      <p:grpSpPr>
        <a:xfrm>
          <a:off x="0" y="0"/>
          <a:ext cx="0" cy="0"/>
          <a:chOff x="0" y="0"/>
          <a:chExt cx="0" cy="0"/>
        </a:xfrm>
      </p:grpSpPr>
      <p:pic>
        <p:nvPicPr>
          <p:cNvPr id="4" name="Picture 3" descr="Screen Shot 2015-04-26 at 9.24.46 a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50800"/>
            <a:ext cx="9144000" cy="6736233"/>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47</a:t>
            </a:fld>
            <a:endParaRPr lang="en-CA" dirty="0"/>
          </a:p>
        </p:txBody>
      </p:sp>
      <p:sp>
        <p:nvSpPr>
          <p:cNvPr id="5" name="Rectangle 4"/>
          <p:cNvSpPr/>
          <p:nvPr/>
        </p:nvSpPr>
        <p:spPr bwMode="auto">
          <a:xfrm>
            <a:off x="7264577" y="491431"/>
            <a:ext cx="1224136" cy="201265"/>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4355976" y="5373216"/>
            <a:ext cx="2088232" cy="1224136"/>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8" name="24-Point Star 7"/>
          <p:cNvSpPr/>
          <p:nvPr/>
        </p:nvSpPr>
        <p:spPr bwMode="auto">
          <a:xfrm>
            <a:off x="7919864" y="-13387"/>
            <a:ext cx="1224136" cy="1224136"/>
          </a:xfrm>
          <a:prstGeom prst="star24">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outerShdw blurRad="50800" dist="38100" dir="2700000" algn="tl" rotWithShape="0">
                    <a:prstClr val="black">
                      <a:alpha val="40000"/>
                    </a:prstClr>
                  </a:outerShdw>
                </a:effectLst>
                <a:latin typeface="Arial" charset="0"/>
              </a:rPr>
              <a:t>DSTU 2</a:t>
            </a:r>
          </a:p>
        </p:txBody>
      </p:sp>
      <p:sp>
        <p:nvSpPr>
          <p:cNvPr id="10" name="TextBox 9"/>
          <p:cNvSpPr txBox="1"/>
          <p:nvPr/>
        </p:nvSpPr>
        <p:spPr>
          <a:xfrm>
            <a:off x="7236296" y="5373216"/>
            <a:ext cx="1018278" cy="369332"/>
          </a:xfrm>
          <a:prstGeom prst="rect">
            <a:avLst/>
          </a:prstGeom>
          <a:noFill/>
        </p:spPr>
        <p:txBody>
          <a:bodyPr wrap="none" rtlCol="0">
            <a:spAutoFit/>
          </a:bodyPr>
          <a:lstStyle/>
          <a:p>
            <a:r>
              <a:rPr lang="en-US" dirty="0" smtClean="0">
                <a:hlinkClick r:id="rId4"/>
              </a:rPr>
              <a:t>DSTU-2</a:t>
            </a:r>
            <a:endParaRPr lang="en-US" dirty="0"/>
          </a:p>
        </p:txBody>
      </p:sp>
    </p:spTree>
    <p:extLst>
      <p:ext uri="{BB962C8B-B14F-4D97-AF65-F5344CB8AC3E}">
        <p14:creationId xmlns="" xmlns:p14="http://schemas.microsoft.com/office/powerpoint/2010/main" val="320425452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aspects to FHIR	</a:t>
            </a:r>
            <a:endParaRPr lang="en-US" dirty="0"/>
          </a:p>
        </p:txBody>
      </p:sp>
      <p:sp>
        <p:nvSpPr>
          <p:cNvPr id="3" name="Content Placeholder 2"/>
          <p:cNvSpPr>
            <a:spLocks noGrp="1"/>
          </p:cNvSpPr>
          <p:nvPr>
            <p:ph idx="1"/>
          </p:nvPr>
        </p:nvSpPr>
        <p:spPr/>
        <p:txBody>
          <a:bodyPr/>
          <a:lstStyle/>
          <a:p>
            <a:r>
              <a:rPr lang="en-US" sz="2800" dirty="0" smtClean="0"/>
              <a:t>Content</a:t>
            </a:r>
          </a:p>
          <a:p>
            <a:pPr lvl="1"/>
            <a:r>
              <a:rPr lang="en-US" sz="2400" dirty="0" smtClean="0"/>
              <a:t>Resources (the model)</a:t>
            </a:r>
          </a:p>
          <a:p>
            <a:pPr lvl="1"/>
            <a:r>
              <a:rPr lang="en-US" sz="2400" dirty="0" smtClean="0"/>
              <a:t>Informed by much past work inside &amp; outside of HL7</a:t>
            </a:r>
          </a:p>
          <a:p>
            <a:pPr lvl="2"/>
            <a:r>
              <a:rPr lang="en-US" sz="2000" dirty="0" smtClean="0"/>
              <a:t>HL7: version 2, version 3 (RIM), CDA</a:t>
            </a:r>
          </a:p>
          <a:p>
            <a:pPr lvl="2"/>
            <a:r>
              <a:rPr lang="en-US" sz="2000" dirty="0" smtClean="0"/>
              <a:t>Other SDO: </a:t>
            </a:r>
            <a:r>
              <a:rPr lang="en-US" sz="2000" dirty="0" err="1" smtClean="0"/>
              <a:t>openEHR</a:t>
            </a:r>
            <a:r>
              <a:rPr lang="en-US" sz="2000" dirty="0" smtClean="0"/>
              <a:t>, CIMI, ISO 13606</a:t>
            </a:r>
          </a:p>
          <a:p>
            <a:pPr lvl="2"/>
            <a:r>
              <a:rPr lang="en-US" sz="2000" dirty="0" smtClean="0"/>
              <a:t>Others: IHE, DICOM</a:t>
            </a:r>
          </a:p>
          <a:p>
            <a:pPr lvl="1"/>
            <a:r>
              <a:rPr lang="en-US" sz="2400" dirty="0" smtClean="0"/>
              <a:t>Profiling &amp; the 80%</a:t>
            </a:r>
          </a:p>
          <a:p>
            <a:r>
              <a:rPr lang="en-US" sz="2800" dirty="0" smtClean="0"/>
              <a:t>Exchange protocols - Paradigms</a:t>
            </a:r>
          </a:p>
          <a:p>
            <a:pPr lvl="1"/>
            <a:r>
              <a:rPr lang="en-US" sz="2400" dirty="0" smtClean="0"/>
              <a:t>API</a:t>
            </a:r>
          </a:p>
          <a:p>
            <a:pPr lvl="1"/>
            <a:r>
              <a:rPr lang="en-US" sz="2400" dirty="0" smtClean="0"/>
              <a:t>Other paradigms</a:t>
            </a:r>
          </a:p>
          <a:p>
            <a:pPr lvl="2"/>
            <a:r>
              <a:rPr lang="en-US" sz="2000" dirty="0" smtClean="0"/>
              <a:t>Message, Document</a:t>
            </a:r>
          </a:p>
        </p:txBody>
      </p:sp>
    </p:spTree>
    <p:extLst>
      <p:ext uri="{BB962C8B-B14F-4D97-AF65-F5344CB8AC3E}">
        <p14:creationId xmlns="" xmlns:p14="http://schemas.microsoft.com/office/powerpoint/2010/main" val="76443535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FHIR</a:t>
            </a:r>
            <a:r>
              <a:rPr lang="en-US" dirty="0" smtClean="0"/>
              <a:t> Resources</a:t>
            </a:r>
            <a:endParaRPr lang="en-US"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49</a:t>
            </a:fld>
            <a:endParaRPr lang="en-CA" dirty="0"/>
          </a:p>
        </p:txBody>
      </p:sp>
      <p:pic>
        <p:nvPicPr>
          <p:cNvPr id="5" name="Picture 4" descr="procedure.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7544" y="2132856"/>
            <a:ext cx="8423920" cy="3903062"/>
          </a:xfrm>
          <a:prstGeom prst="rect">
            <a:avLst/>
          </a:prstGeom>
        </p:spPr>
      </p:pic>
      <p:sp>
        <p:nvSpPr>
          <p:cNvPr id="7" name="Rectangle 6"/>
          <p:cNvSpPr/>
          <p:nvPr/>
        </p:nvSpPr>
        <p:spPr bwMode="auto">
          <a:xfrm>
            <a:off x="6588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6804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err="1" smtClean="0">
                <a:latin typeface="Arial" charset="0"/>
              </a:rPr>
              <a:t>FHIR</a:t>
            </a:r>
            <a:r>
              <a:rPr lang="en-US" sz="1100" dirty="0" smtClean="0">
                <a:latin typeface="Arial" charset="0"/>
              </a:rPr>
              <a:t> resource</a:t>
            </a:r>
            <a:endParaRPr kumimoji="0" lang="en-US" sz="11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6876256" y="4077072"/>
            <a:ext cx="1584176" cy="830997"/>
          </a:xfrm>
          <a:prstGeom prst="rect">
            <a:avLst/>
          </a:prstGeom>
          <a:noFill/>
        </p:spPr>
        <p:txBody>
          <a:bodyPr wrap="square" rtlCol="0">
            <a:spAutoFit/>
          </a:bodyPr>
          <a:lstStyle/>
          <a:p>
            <a:r>
              <a:rPr lang="en-AU" sz="1200" dirty="0" smtClean="0"/>
              <a:t>“container” of information that represent something in the real world </a:t>
            </a:r>
            <a:endParaRPr lang="en-US" sz="1200" dirty="0"/>
          </a:p>
        </p:txBody>
      </p:sp>
      <p:cxnSp>
        <p:nvCxnSpPr>
          <p:cNvPr id="11" name="Curved Connector 10"/>
          <p:cNvCxnSpPr/>
          <p:nvPr/>
        </p:nvCxnSpPr>
        <p:spPr bwMode="auto">
          <a:xfrm>
            <a:off x="6876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876256" y="5373216"/>
            <a:ext cx="1512168" cy="461665"/>
          </a:xfrm>
          <a:prstGeom prst="rect">
            <a:avLst/>
          </a:prstGeom>
          <a:noFill/>
        </p:spPr>
        <p:txBody>
          <a:bodyPr wrap="square" rtlCol="0">
            <a:spAutoFit/>
          </a:bodyPr>
          <a:lstStyle/>
          <a:p>
            <a:r>
              <a:rPr lang="en-US" sz="1200" dirty="0" smtClean="0"/>
              <a:t>Link between resources</a:t>
            </a:r>
            <a:endParaRPr lang="en-US" sz="1200" dirty="0"/>
          </a:p>
        </p:txBody>
      </p:sp>
    </p:spTree>
    <p:extLst>
      <p:ext uri="{BB962C8B-B14F-4D97-AF65-F5344CB8AC3E}">
        <p14:creationId xmlns="" xmlns:p14="http://schemas.microsoft.com/office/powerpoint/2010/main" val="2221418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CA" dirty="0"/>
          </a:p>
        </p:txBody>
      </p:sp>
      <p:sp>
        <p:nvSpPr>
          <p:cNvPr id="3" name="Content Placeholder 2"/>
          <p:cNvSpPr>
            <a:spLocks noGrp="1"/>
          </p:cNvSpPr>
          <p:nvPr>
            <p:ph idx="1"/>
          </p:nvPr>
        </p:nvSpPr>
        <p:spPr/>
        <p:txBody>
          <a:bodyPr/>
          <a:lstStyle/>
          <a:p>
            <a:r>
              <a:rPr lang="en-US" b="1" dirty="0" smtClean="0"/>
              <a:t>Name:</a:t>
            </a:r>
            <a:r>
              <a:rPr lang="en-US" dirty="0" smtClean="0"/>
              <a:t> Eric Haas</a:t>
            </a:r>
          </a:p>
          <a:p>
            <a:r>
              <a:rPr lang="en-US" b="1" dirty="0" smtClean="0"/>
              <a:t>Company:</a:t>
            </a:r>
            <a:r>
              <a:rPr lang="en-US" dirty="0" smtClean="0"/>
              <a:t> Health </a:t>
            </a:r>
            <a:r>
              <a:rPr lang="en-US" dirty="0" err="1" smtClean="0"/>
              <a:t>eData</a:t>
            </a:r>
            <a:r>
              <a:rPr lang="en-US" dirty="0" smtClean="0"/>
              <a:t> Inc</a:t>
            </a:r>
          </a:p>
          <a:p>
            <a:r>
              <a:rPr lang="en-US" b="1" dirty="0" smtClean="0"/>
              <a:t>Background:</a:t>
            </a:r>
          </a:p>
          <a:p>
            <a:pPr lvl="1"/>
            <a:r>
              <a:rPr lang="en-US" dirty="0" smtClean="0"/>
              <a:t>Involved in FHIR since 2012</a:t>
            </a:r>
          </a:p>
          <a:p>
            <a:pPr lvl="1"/>
            <a:r>
              <a:rPr lang="en-US" dirty="0" smtClean="0"/>
              <a:t>Veterinarian</a:t>
            </a:r>
          </a:p>
          <a:p>
            <a:pPr lvl="1"/>
            <a:r>
              <a:rPr lang="en-US" dirty="0" smtClean="0">
                <a:latin typeface="Arial" charset="0"/>
              </a:rPr>
              <a:t>FHIR editor for Orders and Observations</a:t>
            </a:r>
            <a:endParaRPr lang="en-US" dirty="0">
              <a:latin typeface="Arial" charset="0"/>
            </a:endParaRPr>
          </a:p>
          <a:p>
            <a:pPr lvl="1"/>
            <a:r>
              <a:rPr lang="en-US" dirty="0" smtClean="0">
                <a:latin typeface="Arial" charset="0"/>
              </a:rPr>
              <a:t>Author of several FHIR resources and FHIR profile</a:t>
            </a:r>
          </a:p>
          <a:p>
            <a:pPr lvl="1"/>
            <a:r>
              <a:rPr lang="en-US" dirty="0" smtClean="0">
                <a:latin typeface="Arial" charset="0"/>
              </a:rPr>
              <a:t>Authored V2 and CDA implementation guides </a:t>
            </a:r>
            <a:r>
              <a:rPr lang="en-US" smtClean="0">
                <a:latin typeface="Arial" charset="0"/>
              </a:rPr>
              <a:t>as well</a:t>
            </a:r>
            <a:endParaRPr lang="en-US" dirty="0" smtClean="0">
              <a:latin typeface="Arial" charset="0"/>
            </a:endParaRPr>
          </a:p>
          <a:p>
            <a:pPr lvl="1">
              <a:buNone/>
            </a:pPr>
            <a:endParaRPr lang="en-US" dirty="0">
              <a:latin typeface="Arial" charset="0"/>
            </a:endParaRPr>
          </a:p>
          <a:p>
            <a:pPr marL="914400" lvl="2" indent="0">
              <a:buNone/>
            </a:pP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 xmlns:p14="http://schemas.microsoft.com/office/powerpoint/2010/main" val="16838174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5046"/>
            <a:ext cx="2034746" cy="1252151"/>
          </a:xfrm>
          <a:prstGeom prst="rect">
            <a:avLst/>
          </a:prstGeom>
        </p:spPr>
      </p:pic>
      <p:pic>
        <p:nvPicPr>
          <p:cNvPr id="5" name="Picture 4"/>
          <p:cNvPicPr>
            <a:picLocks noChangeAspect="1"/>
          </p:cNvPicPr>
          <p:nvPr/>
        </p:nvPicPr>
        <p:blipFill>
          <a:blip r:embed="rId4" cstate="print"/>
          <a:stretch>
            <a:fillRect/>
          </a:stretch>
        </p:blipFill>
        <p:spPr>
          <a:xfrm>
            <a:off x="3059832" y="2708920"/>
            <a:ext cx="2747474" cy="2016224"/>
          </a:xfrm>
          <a:prstGeom prst="rect">
            <a:avLst/>
          </a:prstGeom>
        </p:spPr>
      </p:pic>
      <p:sp>
        <p:nvSpPr>
          <p:cNvPr id="6" name="Rectangle 5"/>
          <p:cNvSpPr/>
          <p:nvPr/>
        </p:nvSpPr>
        <p:spPr bwMode="auto">
          <a:xfrm>
            <a:off x="6084168" y="3284984"/>
            <a:ext cx="2736304" cy="43204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Snagit_PPTD4CF" descr="PPTD4CF.png"/>
          <p:cNvPicPr>
            <a:picLocks noChangeAspect="1"/>
          </p:cNvPicPr>
          <p:nvPr/>
        </p:nvPicPr>
        <p:blipFill>
          <a:blip r:embed="rId5" cstate="print"/>
          <a:stretch>
            <a:fillRect/>
          </a:stretch>
        </p:blipFill>
        <p:spPr>
          <a:xfrm>
            <a:off x="395536" y="1916832"/>
            <a:ext cx="7484965" cy="3168352"/>
          </a:xfrm>
          <a:prstGeom prst="rect">
            <a:avLst/>
          </a:prstGeom>
        </p:spPr>
      </p:pic>
    </p:spTree>
    <p:extLst>
      <p:ext uri="{BB962C8B-B14F-4D97-AF65-F5344CB8AC3E}">
        <p14:creationId xmlns="" xmlns:p14="http://schemas.microsoft.com/office/powerpoint/2010/main" val="33179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51</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23528" y="1916832"/>
            <a:ext cx="4258120" cy="3667626"/>
          </a:xfrm>
        </p:spPr>
      </p:pic>
      <p:pic>
        <p:nvPicPr>
          <p:cNvPr id="10" name="Snagit_PPT4DE0" descr="PPT4DE0.png"/>
          <p:cNvPicPr>
            <a:picLocks noChangeAspect="1"/>
          </p:cNvPicPr>
          <p:nvPr/>
        </p:nvPicPr>
        <p:blipFill>
          <a:blip r:embed="rId4" cstate="print"/>
          <a:stretch>
            <a:fillRect/>
          </a:stretch>
        </p:blipFill>
        <p:spPr>
          <a:xfrm>
            <a:off x="4572000" y="1916832"/>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323528" y="1823267"/>
            <a:ext cx="8640960" cy="4486053"/>
          </a:xfrm>
          <a:prstGeom prst="rect">
            <a:avLst/>
          </a:prstGeom>
        </p:spPr>
      </p:pic>
    </p:spTree>
    <p:extLst>
      <p:ext uri="{BB962C8B-B14F-4D97-AF65-F5344CB8AC3E}">
        <p14:creationId xmlns="" xmlns:p14="http://schemas.microsoft.com/office/powerpoint/2010/main" val="1900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create a ‘network’ of interrelated resources through referencing rather than sending all the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53</a:t>
            </a:fld>
            <a:endParaRPr lang="en-CA" dirty="0"/>
          </a:p>
        </p:txBody>
      </p:sp>
    </p:spTree>
    <p:extLst>
      <p:ext uri="{BB962C8B-B14F-4D97-AF65-F5344CB8AC3E}">
        <p14:creationId xmlns="" xmlns:p14="http://schemas.microsoft.com/office/powerpoint/2010/main" val="310893351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I</a:t>
            </a:r>
            <a:endParaRPr lang="en-US" dirty="0"/>
          </a:p>
        </p:txBody>
      </p:sp>
      <p:pic>
        <p:nvPicPr>
          <p:cNvPr id="3" name="Picture 2" descr="Screen Shot 2015-09-20 at 3.38.31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89471" y="1772817"/>
            <a:ext cx="8603009" cy="1512168"/>
          </a:xfrm>
          <a:prstGeom prst="rect">
            <a:avLst/>
          </a:prstGeom>
        </p:spPr>
      </p:pic>
      <p:pic>
        <p:nvPicPr>
          <p:cNvPr id="4" name="Picture 3" descr="Screen Shot 2015-09-20 at 3.39.34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2704" y="3717032"/>
            <a:ext cx="8505634" cy="2448272"/>
          </a:xfrm>
          <a:prstGeom prst="rect">
            <a:avLst/>
          </a:prstGeom>
        </p:spPr>
      </p:pic>
    </p:spTree>
    <p:extLst>
      <p:ext uri="{BB962C8B-B14F-4D97-AF65-F5344CB8AC3E}">
        <p14:creationId xmlns="" xmlns:p14="http://schemas.microsoft.com/office/powerpoint/2010/main" val="320637322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II</a:t>
            </a:r>
            <a:endParaRPr lang="en-US" dirty="0"/>
          </a:p>
        </p:txBody>
      </p:sp>
      <p:pic>
        <p:nvPicPr>
          <p:cNvPr id="5" name="Picture 4" descr="Screen Shot 2015-09-20 at 3.56.38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1772816"/>
            <a:ext cx="8604448" cy="1971569"/>
          </a:xfrm>
          <a:prstGeom prst="rect">
            <a:avLst/>
          </a:prstGeom>
        </p:spPr>
      </p:pic>
      <p:pic>
        <p:nvPicPr>
          <p:cNvPr id="6" name="Picture 5" descr="Screen Shot 2015-09-20 at 3.58.13 pm.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51520" y="3933056"/>
            <a:ext cx="8634049" cy="1980816"/>
          </a:xfrm>
          <a:prstGeom prst="rect">
            <a:avLst/>
          </a:prstGeom>
        </p:spPr>
      </p:pic>
    </p:spTree>
    <p:extLst>
      <p:ext uri="{BB962C8B-B14F-4D97-AF65-F5344CB8AC3E}">
        <p14:creationId xmlns="" xmlns:p14="http://schemas.microsoft.com/office/powerpoint/2010/main" val="417475979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III</a:t>
            </a:r>
            <a:endParaRPr lang="en-US" dirty="0"/>
          </a:p>
        </p:txBody>
      </p:sp>
      <p:pic>
        <p:nvPicPr>
          <p:cNvPr id="5" name="Picture 4" descr="Screen Shot 2015-09-20 at 3.59.28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88032" y="2350924"/>
            <a:ext cx="8532440" cy="3184566"/>
          </a:xfrm>
          <a:prstGeom prst="rect">
            <a:avLst/>
          </a:prstGeom>
        </p:spPr>
      </p:pic>
    </p:spTree>
    <p:extLst>
      <p:ext uri="{BB962C8B-B14F-4D97-AF65-F5344CB8AC3E}">
        <p14:creationId xmlns="" xmlns:p14="http://schemas.microsoft.com/office/powerpoint/2010/main" val="249682934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7272808" cy="1152128"/>
          </a:xfrm>
        </p:spPr>
        <p:txBody>
          <a:bodyPr/>
          <a:lstStyle/>
          <a:p>
            <a:r>
              <a:rPr lang="en-US" dirty="0" smtClean="0"/>
              <a:t>Detailed look at a </a:t>
            </a:r>
            <a:r>
              <a:rPr lang="en-US" dirty="0" err="1" smtClean="0"/>
              <a:t>FHIR</a:t>
            </a:r>
            <a:r>
              <a:rPr lang="en-US" dirty="0" smtClean="0"/>
              <a:t> Resource</a:t>
            </a:r>
            <a:endParaRPr lang="en-AU" dirty="0"/>
          </a:p>
        </p:txBody>
      </p:sp>
      <p:sp>
        <p:nvSpPr>
          <p:cNvPr id="3" name="Content Placeholder 2"/>
          <p:cNvSpPr>
            <a:spLocks noGrp="1"/>
          </p:cNvSpPr>
          <p:nvPr>
            <p:ph sz="quarter" idx="1"/>
          </p:nvPr>
        </p:nvSpPr>
        <p:spPr>
          <a:xfrm>
            <a:off x="467544" y="1628800"/>
            <a:ext cx="7772400" cy="4773614"/>
          </a:xfrm>
        </p:spPr>
        <p:txBody>
          <a:bodyPr/>
          <a:lstStyle/>
          <a:p>
            <a:pPr marL="0" indent="0">
              <a:buNone/>
            </a:pPr>
            <a:r>
              <a:rPr lang="en-AU" sz="2800" dirty="0" smtClean="0"/>
              <a:t>For each Resource:</a:t>
            </a:r>
          </a:p>
          <a:p>
            <a:r>
              <a:rPr lang="en-AU" sz="2800" dirty="0" smtClean="0"/>
              <a:t>Scope and Usage Notes</a:t>
            </a:r>
          </a:p>
          <a:p>
            <a:r>
              <a:rPr lang="en-AU" sz="2800" dirty="0" smtClean="0"/>
              <a:t>Resource Content (UML and XML)</a:t>
            </a:r>
          </a:p>
          <a:p>
            <a:r>
              <a:rPr lang="en-AU" sz="2800" dirty="0" smtClean="0"/>
              <a:t>Terminology Bindings</a:t>
            </a:r>
          </a:p>
          <a:p>
            <a:r>
              <a:rPr lang="en-AU" sz="2800" dirty="0" smtClean="0"/>
              <a:t>Constraints</a:t>
            </a:r>
          </a:p>
          <a:p>
            <a:r>
              <a:rPr lang="en-AU" sz="2800" dirty="0" smtClean="0"/>
              <a:t>Implementation Issues</a:t>
            </a:r>
          </a:p>
          <a:p>
            <a:r>
              <a:rPr lang="en-AU" sz="2800" dirty="0" smtClean="0"/>
              <a:t>Search Parameters</a:t>
            </a:r>
          </a:p>
          <a:p>
            <a:r>
              <a:rPr lang="en-AU" sz="2800" dirty="0" smtClean="0"/>
              <a:t>Examples, Profiles, Formal Definitions</a:t>
            </a:r>
          </a:p>
          <a:p>
            <a:r>
              <a:rPr lang="en-AU" sz="2800" dirty="0" smtClean="0"/>
              <a:t>Mappings to RIM, CDA, v2, etc</a:t>
            </a:r>
            <a:endParaRPr lang="en-AU" sz="2800" dirty="0"/>
          </a:p>
        </p:txBody>
      </p:sp>
    </p:spTree>
    <p:extLst>
      <p:ext uri="{BB962C8B-B14F-4D97-AF65-F5344CB8AC3E}">
        <p14:creationId xmlns="" xmlns:p14="http://schemas.microsoft.com/office/powerpoint/2010/main" val="5587399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look at a </a:t>
            </a:r>
            <a:r>
              <a:rPr lang="en-US" dirty="0" err="1" smtClean="0"/>
              <a:t>FHIR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pic>
        <p:nvPicPr>
          <p:cNvPr id="7" name="Snagit_PPT4CF6" descr="PPT4CF6.png"/>
          <p:cNvPicPr>
            <a:picLocks noChangeAspect="1"/>
          </p:cNvPicPr>
          <p:nvPr/>
        </p:nvPicPr>
        <p:blipFill>
          <a:blip r:embed="rId2" cstate="print"/>
          <a:stretch>
            <a:fillRect/>
          </a:stretch>
        </p:blipFill>
        <p:spPr>
          <a:xfrm>
            <a:off x="571999" y="1814788"/>
            <a:ext cx="8000001" cy="3990476"/>
          </a:xfrm>
          <a:prstGeom prst="rect">
            <a:avLst/>
          </a:prstGeom>
        </p:spPr>
      </p:pic>
    </p:spTree>
    <p:extLst>
      <p:ext uri="{BB962C8B-B14F-4D97-AF65-F5344CB8AC3E}">
        <p14:creationId xmlns="" xmlns:p14="http://schemas.microsoft.com/office/powerpoint/2010/main" val="83574335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nagit_PPT7E06" descr="PPT7E06.png"/>
          <p:cNvPicPr>
            <a:picLocks noChangeAspect="1"/>
          </p:cNvPicPr>
          <p:nvPr/>
        </p:nvPicPr>
        <p:blipFill>
          <a:blip r:embed="rId3" cstate="print"/>
          <a:stretch>
            <a:fillRect/>
          </a:stretch>
        </p:blipFill>
        <p:spPr>
          <a:xfrm>
            <a:off x="755576" y="0"/>
            <a:ext cx="6061726" cy="6858000"/>
          </a:xfrm>
          <a:prstGeom prst="rect">
            <a:avLst/>
          </a:prstGeom>
        </p:spPr>
      </p:pic>
      <p:sp>
        <p:nvSpPr>
          <p:cNvPr id="4" name="Slide Number Placeholder 3"/>
          <p:cNvSpPr>
            <a:spLocks noGrp="1"/>
          </p:cNvSpPr>
          <p:nvPr>
            <p:ph type="sldNum" sz="quarter" idx="12"/>
          </p:nvPr>
        </p:nvSpPr>
        <p:spPr/>
        <p:txBody>
          <a:bodyPr/>
          <a:lstStyle/>
          <a:p>
            <a:fld id="{5CC3E5C4-3E2B-40F1-9F2B-C46CEB0C88DF}" type="slidenum">
              <a:rPr lang="en-CA" smtClean="0"/>
              <a:pPr/>
              <a:t>59</a:t>
            </a:fld>
            <a:endParaRPr lang="en-CA" dirty="0"/>
          </a:p>
        </p:txBody>
      </p:sp>
      <p:pic>
        <p:nvPicPr>
          <p:cNvPr id="6" name="Picture 5" descr="circle.png"/>
          <p:cNvPicPr>
            <a:picLocks noChangeAspect="1"/>
          </p:cNvPicPr>
          <p:nvPr/>
        </p:nvPicPr>
        <p:blipFill>
          <a:blip r:embed="rId4" cstate="print"/>
          <a:stretch>
            <a:fillRect/>
          </a:stretch>
        </p:blipFill>
        <p:spPr>
          <a:xfrm>
            <a:off x="899592" y="1556792"/>
            <a:ext cx="1509569" cy="691635"/>
          </a:xfrm>
          <a:prstGeom prst="rect">
            <a:avLst/>
          </a:prstGeom>
        </p:spPr>
      </p:pic>
      <p:pic>
        <p:nvPicPr>
          <p:cNvPr id="9" name="Picture 8" descr="circle.png"/>
          <p:cNvPicPr>
            <a:picLocks noChangeAspect="1"/>
          </p:cNvPicPr>
          <p:nvPr/>
        </p:nvPicPr>
        <p:blipFill>
          <a:blip r:embed="rId4" cstate="print"/>
          <a:stretch>
            <a:fillRect/>
          </a:stretch>
        </p:blipFill>
        <p:spPr>
          <a:xfrm>
            <a:off x="827584" y="4797152"/>
            <a:ext cx="1509569" cy="691635"/>
          </a:xfrm>
          <a:prstGeom prst="rect">
            <a:avLst/>
          </a:prstGeom>
        </p:spPr>
      </p:pic>
      <p:pic>
        <p:nvPicPr>
          <p:cNvPr id="10" name="Picture 9" descr="circle.png"/>
          <p:cNvPicPr>
            <a:picLocks noChangeAspect="1"/>
          </p:cNvPicPr>
          <p:nvPr/>
        </p:nvPicPr>
        <p:blipFill>
          <a:blip r:embed="rId5" cstate="print"/>
          <a:stretch>
            <a:fillRect/>
          </a:stretch>
        </p:blipFill>
        <p:spPr>
          <a:xfrm>
            <a:off x="1043608" y="836712"/>
            <a:ext cx="864096" cy="395900"/>
          </a:xfrm>
          <a:prstGeom prst="rect">
            <a:avLst/>
          </a:prstGeom>
        </p:spPr>
      </p:pic>
      <p:pic>
        <p:nvPicPr>
          <p:cNvPr id="11" name="Picture 10" descr="circle.png"/>
          <p:cNvPicPr>
            <a:picLocks noChangeAspect="1"/>
          </p:cNvPicPr>
          <p:nvPr/>
        </p:nvPicPr>
        <p:blipFill>
          <a:blip r:embed="rId5" cstate="print"/>
          <a:stretch>
            <a:fillRect/>
          </a:stretch>
        </p:blipFill>
        <p:spPr>
          <a:xfrm>
            <a:off x="1691680" y="800852"/>
            <a:ext cx="864096" cy="395900"/>
          </a:xfrm>
          <a:prstGeom prst="rect">
            <a:avLst/>
          </a:prstGeom>
        </p:spPr>
      </p:pic>
      <p:pic>
        <p:nvPicPr>
          <p:cNvPr id="12" name="Picture 11" descr="circle.png"/>
          <p:cNvPicPr>
            <a:picLocks noChangeAspect="1"/>
          </p:cNvPicPr>
          <p:nvPr/>
        </p:nvPicPr>
        <p:blipFill>
          <a:blip r:embed="rId5" cstate="print"/>
          <a:stretch>
            <a:fillRect/>
          </a:stretch>
        </p:blipFill>
        <p:spPr>
          <a:xfrm>
            <a:off x="2339752" y="800852"/>
            <a:ext cx="864096" cy="395900"/>
          </a:xfrm>
          <a:prstGeom prst="rect">
            <a:avLst/>
          </a:prstGeom>
        </p:spPr>
      </p:pic>
      <p:pic>
        <p:nvPicPr>
          <p:cNvPr id="13" name="Picture 12" descr="circle.png"/>
          <p:cNvPicPr>
            <a:picLocks noChangeAspect="1"/>
          </p:cNvPicPr>
          <p:nvPr/>
        </p:nvPicPr>
        <p:blipFill>
          <a:blip r:embed="rId5" cstate="print"/>
          <a:stretch>
            <a:fillRect/>
          </a:stretch>
        </p:blipFill>
        <p:spPr>
          <a:xfrm>
            <a:off x="2843808" y="800852"/>
            <a:ext cx="864096" cy="395900"/>
          </a:xfrm>
          <a:prstGeom prst="rect">
            <a:avLst/>
          </a:prstGeom>
        </p:spPr>
      </p:pic>
    </p:spTree>
    <p:extLst>
      <p:ext uri="{BB962C8B-B14F-4D97-AF65-F5344CB8AC3E}">
        <p14:creationId xmlns="" xmlns:p14="http://schemas.microsoft.com/office/powerpoint/2010/main" val="83574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CA" dirty="0"/>
          </a:p>
        </p:txBody>
      </p:sp>
      <p:sp>
        <p:nvSpPr>
          <p:cNvPr id="3" name="Content Placeholder 2"/>
          <p:cNvSpPr>
            <a:spLocks noGrp="1"/>
          </p:cNvSpPr>
          <p:nvPr>
            <p:ph idx="1"/>
          </p:nvPr>
        </p:nvSpPr>
        <p:spPr/>
        <p:txBody>
          <a:bodyPr/>
          <a:lstStyle/>
          <a:p>
            <a:r>
              <a:rPr lang="en-US" dirty="0" smtClean="0"/>
              <a:t>What’s your background with HL7?</a:t>
            </a:r>
          </a:p>
          <a:p>
            <a:pPr lvl="1"/>
            <a:r>
              <a:rPr lang="en-US" dirty="0"/>
              <a:t>v</a:t>
            </a:r>
            <a:r>
              <a:rPr lang="en-US" dirty="0" smtClean="0"/>
              <a:t>2? </a:t>
            </a:r>
            <a:r>
              <a:rPr lang="en-US" dirty="0"/>
              <a:t>v</a:t>
            </a:r>
            <a:r>
              <a:rPr lang="en-US" dirty="0" smtClean="0"/>
              <a:t>3? CDA? Brand new?</a:t>
            </a:r>
          </a:p>
          <a:p>
            <a:r>
              <a:rPr lang="en-US" dirty="0" smtClean="0"/>
              <a:t>What’s your role?</a:t>
            </a:r>
          </a:p>
          <a:p>
            <a:pPr lvl="1"/>
            <a:r>
              <a:rPr lang="en-US" dirty="0" smtClean="0"/>
              <a:t>Developer? Manager? Clinician? Other?</a:t>
            </a:r>
          </a:p>
          <a:p>
            <a:r>
              <a:rPr lang="en-US" dirty="0" smtClean="0"/>
              <a:t>What’s the single most important thing for you to get out of today’s course?</a:t>
            </a:r>
          </a:p>
          <a:p>
            <a:pPr lvl="1"/>
            <a:r>
              <a:rPr lang="en-US" dirty="0" smtClean="0"/>
              <a:t>Please be brief!</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 xmlns:p14="http://schemas.microsoft.com/office/powerpoint/2010/main" val="8700270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nagit_PPTFAB" descr="PPTFAB.png"/>
          <p:cNvPicPr>
            <a:picLocks noChangeAspect="1"/>
          </p:cNvPicPr>
          <p:nvPr/>
        </p:nvPicPr>
        <p:blipFill>
          <a:blip r:embed="rId3" cstate="print"/>
          <a:stretch>
            <a:fillRect/>
          </a:stretch>
        </p:blipFill>
        <p:spPr>
          <a:xfrm>
            <a:off x="683568" y="44624"/>
            <a:ext cx="5941887" cy="6858000"/>
          </a:xfrm>
          <a:prstGeom prst="rect">
            <a:avLst/>
          </a:prstGeom>
        </p:spPr>
      </p:pic>
      <p:sp>
        <p:nvSpPr>
          <p:cNvPr id="4" name="Slide Number Placeholder 3"/>
          <p:cNvSpPr>
            <a:spLocks noGrp="1"/>
          </p:cNvSpPr>
          <p:nvPr>
            <p:ph type="sldNum" sz="quarter" idx="12"/>
          </p:nvPr>
        </p:nvSpPr>
        <p:spPr/>
        <p:txBody>
          <a:bodyPr/>
          <a:lstStyle/>
          <a:p>
            <a:fld id="{5CC3E5C4-3E2B-40F1-9F2B-C46CEB0C88DF}" type="slidenum">
              <a:rPr lang="en-CA" smtClean="0"/>
              <a:pPr/>
              <a:t>60</a:t>
            </a:fld>
            <a:endParaRPr lang="en-CA" dirty="0"/>
          </a:p>
        </p:txBody>
      </p:sp>
      <p:pic>
        <p:nvPicPr>
          <p:cNvPr id="6" name="Picture 5" descr="circle.png"/>
          <p:cNvPicPr>
            <a:picLocks noChangeAspect="1"/>
          </p:cNvPicPr>
          <p:nvPr/>
        </p:nvPicPr>
        <p:blipFill>
          <a:blip r:embed="rId4" cstate="print"/>
          <a:stretch>
            <a:fillRect/>
          </a:stretch>
        </p:blipFill>
        <p:spPr>
          <a:xfrm>
            <a:off x="971600" y="0"/>
            <a:ext cx="1944216" cy="404664"/>
          </a:xfrm>
          <a:prstGeom prst="rect">
            <a:avLst/>
          </a:prstGeom>
        </p:spPr>
      </p:pic>
      <p:pic>
        <p:nvPicPr>
          <p:cNvPr id="9" name="Picture 8" descr="circle.png"/>
          <p:cNvPicPr>
            <a:picLocks noChangeAspect="1"/>
          </p:cNvPicPr>
          <p:nvPr/>
        </p:nvPicPr>
        <p:blipFill>
          <a:blip r:embed="rId4" cstate="print"/>
          <a:stretch>
            <a:fillRect/>
          </a:stretch>
        </p:blipFill>
        <p:spPr>
          <a:xfrm>
            <a:off x="827584" y="2636912"/>
            <a:ext cx="1509569" cy="547619"/>
          </a:xfrm>
          <a:prstGeom prst="rect">
            <a:avLst/>
          </a:prstGeom>
        </p:spPr>
      </p:pic>
      <p:pic>
        <p:nvPicPr>
          <p:cNvPr id="10" name="Picture 9" descr="circle.png"/>
          <p:cNvPicPr>
            <a:picLocks noChangeAspect="1"/>
          </p:cNvPicPr>
          <p:nvPr/>
        </p:nvPicPr>
        <p:blipFill>
          <a:blip r:embed="rId4" cstate="print"/>
          <a:stretch>
            <a:fillRect/>
          </a:stretch>
        </p:blipFill>
        <p:spPr>
          <a:xfrm>
            <a:off x="827584" y="3140968"/>
            <a:ext cx="1440160" cy="504056"/>
          </a:xfrm>
          <a:prstGeom prst="rect">
            <a:avLst/>
          </a:prstGeom>
        </p:spPr>
      </p:pic>
      <p:pic>
        <p:nvPicPr>
          <p:cNvPr id="11" name="Picture 10" descr="circle.png"/>
          <p:cNvPicPr>
            <a:picLocks noChangeAspect="1"/>
          </p:cNvPicPr>
          <p:nvPr/>
        </p:nvPicPr>
        <p:blipFill>
          <a:blip r:embed="rId4" cstate="print"/>
          <a:stretch>
            <a:fillRect/>
          </a:stretch>
        </p:blipFill>
        <p:spPr>
          <a:xfrm>
            <a:off x="611560" y="5157192"/>
            <a:ext cx="2448272" cy="467908"/>
          </a:xfrm>
          <a:prstGeom prst="rect">
            <a:avLst/>
          </a:prstGeom>
        </p:spPr>
      </p:pic>
    </p:spTree>
    <p:extLst>
      <p:ext uri="{BB962C8B-B14F-4D97-AF65-F5344CB8AC3E}">
        <p14:creationId xmlns="" xmlns:p14="http://schemas.microsoft.com/office/powerpoint/2010/main" val="83574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61</a:t>
            </a:fld>
            <a:endParaRPr lang="en-CA" dirty="0"/>
          </a:p>
        </p:txBody>
      </p:sp>
      <p:sp>
        <p:nvSpPr>
          <p:cNvPr id="3" name="Title 2"/>
          <p:cNvSpPr>
            <a:spLocks noGrp="1"/>
          </p:cNvSpPr>
          <p:nvPr>
            <p:ph type="title"/>
          </p:nvPr>
        </p:nvSpPr>
        <p:spPr/>
        <p:txBody>
          <a:bodyPr/>
          <a:lstStyle/>
          <a:p>
            <a:endParaRPr lang="en-US"/>
          </a:p>
        </p:txBody>
      </p:sp>
      <p:pic>
        <p:nvPicPr>
          <p:cNvPr id="5" name="Picture 4" descr="Screen Shot 2015-04-26 at 9.29.51 a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30300" y="0"/>
            <a:ext cx="6882063" cy="6858000"/>
          </a:xfrm>
          <a:prstGeom prst="rect">
            <a:avLst/>
          </a:prstGeom>
        </p:spPr>
      </p:pic>
    </p:spTree>
    <p:extLst>
      <p:ext uri="{BB962C8B-B14F-4D97-AF65-F5344CB8AC3E}">
        <p14:creationId xmlns="" xmlns:p14="http://schemas.microsoft.com/office/powerpoint/2010/main" val="368108882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5046"/>
            <a:ext cx="2034746" cy="1252151"/>
          </a:xfrm>
          <a:prstGeom prst="rect">
            <a:avLst/>
          </a:prstGeom>
        </p:spPr>
      </p:pic>
      <p:sp>
        <p:nvSpPr>
          <p:cNvPr id="6" name="Rectangle 5"/>
          <p:cNvSpPr/>
          <p:nvPr/>
        </p:nvSpPr>
        <p:spPr bwMode="auto">
          <a:xfrm>
            <a:off x="6084168" y="3284984"/>
            <a:ext cx="2736304" cy="43204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Snagit_PPT79A2" descr="PPT79A2.png"/>
          <p:cNvPicPr>
            <a:picLocks noGrp="1" noChangeAspect="1"/>
          </p:cNvPicPr>
          <p:nvPr>
            <p:ph idx="1"/>
          </p:nvPr>
        </p:nvPicPr>
        <p:blipFill>
          <a:blip r:embed="rId4" cstate="print"/>
          <a:stretch>
            <a:fillRect/>
          </a:stretch>
        </p:blipFill>
        <p:spPr>
          <a:xfrm>
            <a:off x="683568" y="1700808"/>
            <a:ext cx="5551090" cy="4479925"/>
          </a:xfrm>
        </p:spPr>
      </p:pic>
    </p:spTree>
    <p:extLst>
      <p:ext uri="{BB962C8B-B14F-4D97-AF65-F5344CB8AC3E}">
        <p14:creationId xmlns="" xmlns:p14="http://schemas.microsoft.com/office/powerpoint/2010/main" val="33179995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smtClean="0"/>
              <a:t>Example Content Definitions: </a:t>
            </a:r>
            <a:r>
              <a:rPr lang="en-AU" sz="3200" dirty="0" err="1" smtClean="0"/>
              <a:t>UML</a:t>
            </a:r>
            <a:r>
              <a:rPr lang="en-AU" sz="3200" dirty="0" smtClean="0"/>
              <a:t> Representation</a:t>
            </a:r>
            <a:endParaRPr lang="en-AU" sz="3200"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63</a:t>
            </a:fld>
            <a:endParaRPr lang="en-US" dirty="0"/>
          </a:p>
        </p:txBody>
      </p:sp>
      <p:pic>
        <p:nvPicPr>
          <p:cNvPr id="6146" name="Picture 2"/>
          <p:cNvPicPr>
            <a:picLocks noGrp="1" noChangeAspect="1" noChangeArrowheads="1"/>
          </p:cNvPicPr>
          <p:nvPr>
            <p:ph sz="quarter"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9552" y="1916832"/>
            <a:ext cx="7772400" cy="42353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4186351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nagit_PPTF50" descr="PPTF50.png"/>
          <p:cNvPicPr>
            <a:picLocks noChangeAspect="1"/>
          </p:cNvPicPr>
          <p:nvPr/>
        </p:nvPicPr>
        <p:blipFill>
          <a:blip r:embed="rId3" cstate="print"/>
          <a:stretch>
            <a:fillRect/>
          </a:stretch>
        </p:blipFill>
        <p:spPr>
          <a:xfrm>
            <a:off x="611560" y="1268760"/>
            <a:ext cx="6723810" cy="5304762"/>
          </a:xfrm>
          <a:prstGeom prst="rect">
            <a:avLst/>
          </a:prstGeom>
        </p:spPr>
      </p:pic>
      <p:sp>
        <p:nvSpPr>
          <p:cNvPr id="2" name="Title 1"/>
          <p:cNvSpPr>
            <a:spLocks noGrp="1"/>
          </p:cNvSpPr>
          <p:nvPr>
            <p:ph type="title"/>
          </p:nvPr>
        </p:nvSpPr>
        <p:spPr/>
        <p:txBody>
          <a:bodyPr/>
          <a:lstStyle/>
          <a:p>
            <a:r>
              <a:rPr lang="en-AU" sz="3200" dirty="0" smtClean="0"/>
              <a:t>Example Content Definitions: Multiple Representations</a:t>
            </a:r>
            <a:endParaRPr lang="en-AU" sz="3200"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64</a:t>
            </a:fld>
            <a:endParaRPr lang="en-US" dirty="0"/>
          </a:p>
        </p:txBody>
      </p:sp>
      <p:pic>
        <p:nvPicPr>
          <p:cNvPr id="6" name="Snagit_PPTA6CD" descr="PPTA6CD.png"/>
          <p:cNvPicPr>
            <a:picLocks noGrp="1" noChangeAspect="1"/>
          </p:cNvPicPr>
          <p:nvPr>
            <p:ph idx="1"/>
          </p:nvPr>
        </p:nvPicPr>
        <p:blipFill>
          <a:blip r:embed="rId4" cstate="print"/>
          <a:stretch>
            <a:fillRect/>
          </a:stretch>
        </p:blipFill>
        <p:spPr>
          <a:xfrm>
            <a:off x="472526" y="1340768"/>
            <a:ext cx="7123810" cy="5095238"/>
          </a:xfrm>
        </p:spPr>
      </p:pic>
      <p:pic>
        <p:nvPicPr>
          <p:cNvPr id="8" name="Snagit_PPT1663" descr="PPT1663.png"/>
          <p:cNvPicPr>
            <a:picLocks noChangeAspect="1"/>
          </p:cNvPicPr>
          <p:nvPr/>
        </p:nvPicPr>
        <p:blipFill>
          <a:blip r:embed="rId5" cstate="print"/>
          <a:stretch>
            <a:fillRect/>
          </a:stretch>
        </p:blipFill>
        <p:spPr>
          <a:xfrm>
            <a:off x="755576" y="1196752"/>
            <a:ext cx="6609524" cy="5323810"/>
          </a:xfrm>
          <a:prstGeom prst="rect">
            <a:avLst/>
          </a:prstGeom>
        </p:spPr>
      </p:pic>
      <p:pic>
        <p:nvPicPr>
          <p:cNvPr id="10" name="Snagit_PPTA07B" descr="PPTA07B.png"/>
          <p:cNvPicPr>
            <a:picLocks noChangeAspect="1"/>
          </p:cNvPicPr>
          <p:nvPr/>
        </p:nvPicPr>
        <p:blipFill>
          <a:blip r:embed="rId6" cstate="print"/>
          <a:stretch>
            <a:fillRect/>
          </a:stretch>
        </p:blipFill>
        <p:spPr>
          <a:xfrm>
            <a:off x="683568" y="1236606"/>
            <a:ext cx="6495239" cy="5504762"/>
          </a:xfrm>
          <a:prstGeom prst="rect">
            <a:avLst/>
          </a:prstGeom>
        </p:spPr>
      </p:pic>
    </p:spTree>
    <p:extLst>
      <p:ext uri="{BB962C8B-B14F-4D97-AF65-F5344CB8AC3E}">
        <p14:creationId xmlns="" xmlns:p14="http://schemas.microsoft.com/office/powerpoint/2010/main" val="304186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65</a:t>
            </a:fld>
            <a:endParaRPr lang="en-CA" dirty="0"/>
          </a:p>
        </p:txBody>
      </p:sp>
      <p:sp>
        <p:nvSpPr>
          <p:cNvPr id="3" name="Title 2"/>
          <p:cNvSpPr>
            <a:spLocks noGrp="1"/>
          </p:cNvSpPr>
          <p:nvPr>
            <p:ph type="title"/>
          </p:nvPr>
        </p:nvSpPr>
        <p:spPr/>
        <p:txBody>
          <a:bodyPr/>
          <a:lstStyle/>
          <a:p>
            <a:endParaRPr lang="en-CA"/>
          </a:p>
        </p:txBody>
      </p:sp>
      <p:pic>
        <p:nvPicPr>
          <p:cNvPr id="717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6293" y="251221"/>
            <a:ext cx="8607855" cy="62646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65760473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66</a:t>
            </a:fld>
            <a:endParaRPr lang="en-CA" dirty="0"/>
          </a:p>
        </p:txBody>
      </p:sp>
      <p:sp>
        <p:nvSpPr>
          <p:cNvPr id="3" name="Title 2"/>
          <p:cNvSpPr>
            <a:spLocks noGrp="1"/>
          </p:cNvSpPr>
          <p:nvPr>
            <p:ph type="title"/>
          </p:nvPr>
        </p:nvSpPr>
        <p:spPr/>
        <p:txBody>
          <a:bodyPr/>
          <a:lstStyle/>
          <a:p>
            <a:endParaRPr lang="en-US"/>
          </a:p>
        </p:txBody>
      </p:sp>
      <p:pic>
        <p:nvPicPr>
          <p:cNvPr id="4" name="Picture 3" descr="Screen Shot 2015-04-26 at 8.07.06 a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9400" y="0"/>
            <a:ext cx="8584574" cy="6858000"/>
          </a:xfrm>
          <a:prstGeom prst="rect">
            <a:avLst/>
          </a:prstGeom>
        </p:spPr>
      </p:pic>
    </p:spTree>
    <p:extLst>
      <p:ext uri="{BB962C8B-B14F-4D97-AF65-F5344CB8AC3E}">
        <p14:creationId xmlns="" xmlns:p14="http://schemas.microsoft.com/office/powerpoint/2010/main" val="273272962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Anatomy of a Resource</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4" name="Picture 13" descr="check.png"/>
          <p:cNvPicPr>
            <a:picLocks noChangeAspect="1"/>
          </p:cNvPicPr>
          <p:nvPr/>
        </p:nvPicPr>
        <p:blipFill>
          <a:blip r:embed="rId5" cstate="print"/>
          <a:stretch>
            <a:fillRect/>
          </a:stretch>
        </p:blipFill>
        <p:spPr>
          <a:xfrm>
            <a:off x="6372200" y="3212976"/>
            <a:ext cx="514286" cy="428571"/>
          </a:xfrm>
          <a:prstGeom prst="rect">
            <a:avLst/>
          </a:prstGeom>
        </p:spPr>
      </p:pic>
      <p:pic>
        <p:nvPicPr>
          <p:cNvPr id="15" name="Picture 14" descr="check.png"/>
          <p:cNvPicPr>
            <a:picLocks noChangeAspect="1"/>
          </p:cNvPicPr>
          <p:nvPr/>
        </p:nvPicPr>
        <p:blipFill>
          <a:blip r:embed="rId5" cstate="print"/>
          <a:stretch>
            <a:fillRect/>
          </a:stretch>
        </p:blipFill>
        <p:spPr>
          <a:xfrm>
            <a:off x="6372200" y="3861048"/>
            <a:ext cx="514286" cy="428571"/>
          </a:xfrm>
          <a:prstGeom prst="rect">
            <a:avLst/>
          </a:prstGeom>
        </p:spPr>
      </p:pic>
      <p:pic>
        <p:nvPicPr>
          <p:cNvPr id="16" name="Picture 15" descr="check.png"/>
          <p:cNvPicPr>
            <a:picLocks noChangeAspect="1"/>
          </p:cNvPicPr>
          <p:nvPr/>
        </p:nvPicPr>
        <p:blipFill>
          <a:blip r:embed="rId5" cstate="print"/>
          <a:stretch>
            <a:fillRect/>
          </a:stretch>
        </p:blipFill>
        <p:spPr>
          <a:xfrm>
            <a:off x="6372200" y="4509120"/>
            <a:ext cx="514286" cy="428571"/>
          </a:xfrm>
          <a:prstGeom prst="rect">
            <a:avLst/>
          </a:prstGeom>
        </p:spPr>
      </p:pic>
      <p:pic>
        <p:nvPicPr>
          <p:cNvPr id="17" name="Picture 16" descr="check.png"/>
          <p:cNvPicPr>
            <a:picLocks noChangeAspect="1"/>
          </p:cNvPicPr>
          <p:nvPr/>
        </p:nvPicPr>
        <p:blipFill>
          <a:blip r:embed="rId5" cstate="print"/>
          <a:stretch>
            <a:fillRect/>
          </a:stretch>
        </p:blipFill>
        <p:spPr>
          <a:xfrm>
            <a:off x="6372200" y="5301208"/>
            <a:ext cx="514286" cy="428571"/>
          </a:xfrm>
          <a:prstGeom prst="rect">
            <a:avLst/>
          </a:prstGeom>
        </p:spPr>
      </p:pic>
    </p:spTree>
    <p:extLst>
      <p:ext uri="{BB962C8B-B14F-4D97-AF65-F5344CB8AC3E}">
        <p14:creationId xmlns="" xmlns:p14="http://schemas.microsoft.com/office/powerpoint/2010/main" val="319921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Element</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68</a:t>
            </a:fld>
            <a:endParaRPr lang="en-CA" dirty="0"/>
          </a:p>
        </p:txBody>
      </p:sp>
      <p:sp>
        <p:nvSpPr>
          <p:cNvPr id="4" name="Text Placeholder 3"/>
          <p:cNvSpPr>
            <a:spLocks noGrp="1"/>
          </p:cNvSpPr>
          <p:nvPr>
            <p:ph type="body" idx="4294967295"/>
          </p:nvPr>
        </p:nvSpPr>
        <p:spPr>
          <a:xfrm>
            <a:off x="381000" y="1700808"/>
            <a:ext cx="8382000" cy="4480520"/>
          </a:xfrm>
        </p:spPr>
        <p:txBody>
          <a:bodyPr/>
          <a:lstStyle/>
          <a:p>
            <a:r>
              <a:rPr lang="en-US" dirty="0" smtClean="0"/>
              <a:t>Each Resource is composed of about 20-40 resource “elements”</a:t>
            </a:r>
          </a:p>
          <a:p>
            <a:r>
              <a:rPr lang="en-US" dirty="0" smtClean="0"/>
              <a:t>Each resource element is defined by:</a:t>
            </a:r>
          </a:p>
          <a:p>
            <a:pPr lvl="1"/>
            <a:r>
              <a:rPr lang="en-US" sz="2400" dirty="0" smtClean="0"/>
              <a:t>Name</a:t>
            </a:r>
          </a:p>
          <a:p>
            <a:pPr lvl="1"/>
            <a:r>
              <a:rPr lang="en-US" sz="2400" dirty="0" smtClean="0"/>
              <a:t>Cardinality</a:t>
            </a:r>
          </a:p>
          <a:p>
            <a:pPr lvl="1"/>
            <a:r>
              <a:rPr lang="en-US" sz="2400" dirty="0" smtClean="0"/>
              <a:t>Type (Data type or structural resource)</a:t>
            </a:r>
          </a:p>
          <a:p>
            <a:pPr lvl="1"/>
            <a:r>
              <a:rPr lang="en-US" sz="2400" dirty="0" smtClean="0"/>
              <a:t>Description</a:t>
            </a:r>
          </a:p>
          <a:p>
            <a:pPr lvl="1"/>
            <a:r>
              <a:rPr lang="en-US" sz="2400" dirty="0" smtClean="0"/>
              <a:t>Terminology Binding</a:t>
            </a:r>
          </a:p>
          <a:p>
            <a:pPr lvl="1"/>
            <a:r>
              <a:rPr lang="en-US" sz="2400" dirty="0" smtClean="0"/>
              <a:t>Other stuff (</a:t>
            </a:r>
            <a:r>
              <a:rPr lang="en-US" sz="2400" dirty="0" err="1" smtClean="0"/>
              <a:t>Comments,Constraints</a:t>
            </a:r>
            <a:r>
              <a:rPr lang="en-US" sz="2400" dirty="0" smtClean="0"/>
              <a:t>, Summary Flags, mappings, etc)</a:t>
            </a:r>
          </a:p>
          <a:p>
            <a:pPr lvl="1"/>
            <a:endParaRPr lang="en-US" dirty="0" smtClean="0"/>
          </a:p>
          <a:p>
            <a:endParaRPr lang="en-US" dirty="0"/>
          </a:p>
          <a:p>
            <a:endParaRPr lang="en-US" dirty="0" smtClean="0"/>
          </a:p>
          <a:p>
            <a:endParaRPr lang="en-US" dirty="0"/>
          </a:p>
          <a:p>
            <a:endParaRPr lang="en-US" sz="2800" dirty="0" smtClean="0"/>
          </a:p>
          <a:p>
            <a:pPr lvl="1"/>
            <a:endParaRPr lang="en-US" sz="2300" baseline="0" dirty="0" smtClean="0"/>
          </a:p>
        </p:txBody>
      </p:sp>
    </p:spTree>
    <p:extLst>
      <p:ext uri="{BB962C8B-B14F-4D97-AF65-F5344CB8AC3E}">
        <p14:creationId xmlns="" xmlns:p14="http://schemas.microsoft.com/office/powerpoint/2010/main" val="67674889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Element Example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5" name="Snagit_PPT1A6C" descr="PPT1A6C.png"/>
          <p:cNvPicPr>
            <a:picLocks noChangeAspect="1"/>
          </p:cNvPicPr>
          <p:nvPr/>
        </p:nvPicPr>
        <p:blipFill>
          <a:blip r:embed="rId3" cstate="print"/>
          <a:stretch>
            <a:fillRect/>
          </a:stretch>
        </p:blipFill>
        <p:spPr>
          <a:xfrm>
            <a:off x="323528" y="260648"/>
            <a:ext cx="6428572" cy="6695239"/>
          </a:xfrm>
          <a:prstGeom prst="rect">
            <a:avLst/>
          </a:prstGeom>
        </p:spPr>
      </p:pic>
      <p:pic>
        <p:nvPicPr>
          <p:cNvPr id="7" name="Picture 6" descr="circle.png"/>
          <p:cNvPicPr>
            <a:picLocks noChangeAspect="1"/>
          </p:cNvPicPr>
          <p:nvPr/>
        </p:nvPicPr>
        <p:blipFill>
          <a:blip r:embed="rId4" cstate="print"/>
          <a:stretch>
            <a:fillRect/>
          </a:stretch>
        </p:blipFill>
        <p:spPr>
          <a:xfrm>
            <a:off x="323528" y="2132856"/>
            <a:ext cx="1080120" cy="494876"/>
          </a:xfrm>
          <a:prstGeom prst="rect">
            <a:avLst/>
          </a:prstGeom>
        </p:spPr>
      </p:pic>
      <p:pic>
        <p:nvPicPr>
          <p:cNvPr id="8" name="Picture 7" descr="circle.png"/>
          <p:cNvPicPr>
            <a:picLocks noChangeAspect="1"/>
          </p:cNvPicPr>
          <p:nvPr/>
        </p:nvPicPr>
        <p:blipFill>
          <a:blip r:embed="rId4" cstate="print"/>
          <a:stretch>
            <a:fillRect/>
          </a:stretch>
        </p:blipFill>
        <p:spPr>
          <a:xfrm>
            <a:off x="323528" y="3501008"/>
            <a:ext cx="1368152" cy="494876"/>
          </a:xfrm>
          <a:prstGeom prst="rect">
            <a:avLst/>
          </a:prstGeom>
        </p:spPr>
      </p:pic>
      <p:pic>
        <p:nvPicPr>
          <p:cNvPr id="9" name="Picture 8" descr="circle.png"/>
          <p:cNvPicPr>
            <a:picLocks noChangeAspect="1"/>
          </p:cNvPicPr>
          <p:nvPr/>
        </p:nvPicPr>
        <p:blipFill>
          <a:blip r:embed="rId4" cstate="print"/>
          <a:stretch>
            <a:fillRect/>
          </a:stretch>
        </p:blipFill>
        <p:spPr>
          <a:xfrm>
            <a:off x="323528" y="5085184"/>
            <a:ext cx="1440160" cy="494876"/>
          </a:xfrm>
          <a:prstGeom prst="rect">
            <a:avLst/>
          </a:prstGeom>
        </p:spPr>
      </p:pic>
      <p:pic>
        <p:nvPicPr>
          <p:cNvPr id="10" name="Picture 9" descr="circle.png"/>
          <p:cNvPicPr>
            <a:picLocks noChangeAspect="1"/>
          </p:cNvPicPr>
          <p:nvPr/>
        </p:nvPicPr>
        <p:blipFill>
          <a:blip r:embed="rId5" cstate="print"/>
          <a:stretch>
            <a:fillRect/>
          </a:stretch>
        </p:blipFill>
        <p:spPr>
          <a:xfrm>
            <a:off x="323528" y="2708920"/>
            <a:ext cx="1008112" cy="216024"/>
          </a:xfrm>
          <a:prstGeom prst="rect">
            <a:avLst/>
          </a:prstGeom>
        </p:spPr>
      </p:pic>
      <p:pic>
        <p:nvPicPr>
          <p:cNvPr id="11" name="Picture 10" descr="circle.png"/>
          <p:cNvPicPr>
            <a:picLocks noChangeAspect="1"/>
          </p:cNvPicPr>
          <p:nvPr/>
        </p:nvPicPr>
        <p:blipFill>
          <a:blip r:embed="rId5" cstate="print"/>
          <a:stretch>
            <a:fillRect/>
          </a:stretch>
        </p:blipFill>
        <p:spPr>
          <a:xfrm>
            <a:off x="251520" y="5661248"/>
            <a:ext cx="1008112" cy="216024"/>
          </a:xfrm>
          <a:prstGeom prst="rect">
            <a:avLst/>
          </a:prstGeom>
        </p:spPr>
      </p:pic>
      <p:pic>
        <p:nvPicPr>
          <p:cNvPr id="12" name="Picture 11" descr="circle.png"/>
          <p:cNvPicPr>
            <a:picLocks noChangeAspect="1"/>
          </p:cNvPicPr>
          <p:nvPr/>
        </p:nvPicPr>
        <p:blipFill>
          <a:blip r:embed="rId5" cstate="print"/>
          <a:stretch>
            <a:fillRect/>
          </a:stretch>
        </p:blipFill>
        <p:spPr>
          <a:xfrm>
            <a:off x="323528" y="4077072"/>
            <a:ext cx="1008112" cy="216024"/>
          </a:xfrm>
          <a:prstGeom prst="rect">
            <a:avLst/>
          </a:prstGeom>
        </p:spPr>
      </p:pic>
      <p:pic>
        <p:nvPicPr>
          <p:cNvPr id="13" name="Picture 12" descr="circle.png"/>
          <p:cNvPicPr>
            <a:picLocks noChangeAspect="1"/>
          </p:cNvPicPr>
          <p:nvPr/>
        </p:nvPicPr>
        <p:blipFill>
          <a:blip r:embed="rId5" cstate="print"/>
          <a:stretch>
            <a:fillRect/>
          </a:stretch>
        </p:blipFill>
        <p:spPr>
          <a:xfrm>
            <a:off x="323528" y="5949280"/>
            <a:ext cx="1008112" cy="216024"/>
          </a:xfrm>
          <a:prstGeom prst="rect">
            <a:avLst/>
          </a:prstGeom>
        </p:spPr>
      </p:pic>
      <p:pic>
        <p:nvPicPr>
          <p:cNvPr id="14" name="Picture 13" descr="circle.png"/>
          <p:cNvPicPr>
            <a:picLocks noChangeAspect="1"/>
          </p:cNvPicPr>
          <p:nvPr/>
        </p:nvPicPr>
        <p:blipFill>
          <a:blip r:embed="rId4" cstate="print"/>
          <a:stretch>
            <a:fillRect/>
          </a:stretch>
        </p:blipFill>
        <p:spPr>
          <a:xfrm>
            <a:off x="395536" y="4221088"/>
            <a:ext cx="1584176" cy="216024"/>
          </a:xfrm>
          <a:prstGeom prst="rect">
            <a:avLst/>
          </a:prstGeom>
        </p:spPr>
      </p:pic>
      <p:pic>
        <p:nvPicPr>
          <p:cNvPr id="15" name="Picture 14" descr="circle.png"/>
          <p:cNvPicPr>
            <a:picLocks noChangeAspect="1"/>
          </p:cNvPicPr>
          <p:nvPr/>
        </p:nvPicPr>
        <p:blipFill>
          <a:blip r:embed="rId4" cstate="print"/>
          <a:stretch>
            <a:fillRect/>
          </a:stretch>
        </p:blipFill>
        <p:spPr>
          <a:xfrm>
            <a:off x="323528" y="5445224"/>
            <a:ext cx="2952328" cy="216024"/>
          </a:xfrm>
          <a:prstGeom prst="rect">
            <a:avLst/>
          </a:prstGeom>
        </p:spPr>
      </p:pic>
      <p:pic>
        <p:nvPicPr>
          <p:cNvPr id="16" name="Picture 15" descr="circle.png"/>
          <p:cNvPicPr>
            <a:picLocks noChangeAspect="1"/>
          </p:cNvPicPr>
          <p:nvPr/>
        </p:nvPicPr>
        <p:blipFill>
          <a:blip r:embed="rId4" cstate="print"/>
          <a:stretch>
            <a:fillRect/>
          </a:stretch>
        </p:blipFill>
        <p:spPr>
          <a:xfrm>
            <a:off x="251520" y="3789040"/>
            <a:ext cx="6480720" cy="288032"/>
          </a:xfrm>
          <a:prstGeom prst="rect">
            <a:avLst/>
          </a:prstGeom>
        </p:spPr>
      </p:pic>
      <p:pic>
        <p:nvPicPr>
          <p:cNvPr id="17" name="Picture 16" descr="circle.png"/>
          <p:cNvPicPr>
            <a:picLocks noChangeAspect="1"/>
          </p:cNvPicPr>
          <p:nvPr/>
        </p:nvPicPr>
        <p:blipFill>
          <a:blip r:embed="rId4" cstate="print"/>
          <a:stretch>
            <a:fillRect/>
          </a:stretch>
        </p:blipFill>
        <p:spPr>
          <a:xfrm>
            <a:off x="323528" y="2420888"/>
            <a:ext cx="5616624" cy="288032"/>
          </a:xfrm>
          <a:prstGeom prst="rect">
            <a:avLst/>
          </a:prstGeom>
        </p:spPr>
      </p:pic>
      <p:pic>
        <p:nvPicPr>
          <p:cNvPr id="18" name="Picture 17" descr="circle.png"/>
          <p:cNvPicPr>
            <a:picLocks noChangeAspect="1"/>
          </p:cNvPicPr>
          <p:nvPr/>
        </p:nvPicPr>
        <p:blipFill>
          <a:blip r:embed="rId4" cstate="print"/>
          <a:stretch>
            <a:fillRect/>
          </a:stretch>
        </p:blipFill>
        <p:spPr>
          <a:xfrm>
            <a:off x="0" y="3212976"/>
            <a:ext cx="7092280" cy="720080"/>
          </a:xfrm>
          <a:prstGeom prst="rect">
            <a:avLst/>
          </a:prstGeom>
        </p:spPr>
      </p:pic>
      <p:pic>
        <p:nvPicPr>
          <p:cNvPr id="19" name="Picture 18" descr="circle.png"/>
          <p:cNvPicPr>
            <a:picLocks noChangeAspect="1"/>
          </p:cNvPicPr>
          <p:nvPr/>
        </p:nvPicPr>
        <p:blipFill>
          <a:blip r:embed="rId4" cstate="print"/>
          <a:stretch>
            <a:fillRect/>
          </a:stretch>
        </p:blipFill>
        <p:spPr>
          <a:xfrm>
            <a:off x="251520" y="5805264"/>
            <a:ext cx="6264696" cy="216024"/>
          </a:xfrm>
          <a:prstGeom prst="rect">
            <a:avLst/>
          </a:prstGeom>
        </p:spPr>
      </p:pic>
    </p:spTree>
    <p:extLst>
      <p:ext uri="{BB962C8B-B14F-4D97-AF65-F5344CB8AC3E}">
        <p14:creationId xmlns="" xmlns:p14="http://schemas.microsoft.com/office/powerpoint/2010/main" val="676748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sz="2800" dirty="0" smtClean="0"/>
              <a:t>You should:</a:t>
            </a:r>
          </a:p>
          <a:p>
            <a:pPr lvl="1"/>
            <a:r>
              <a:rPr lang="en-US" sz="2400" dirty="0" smtClean="0"/>
              <a:t>Know where FHIR fits in the broader healthcare landscape, including other HL7 specifications</a:t>
            </a:r>
          </a:p>
          <a:p>
            <a:pPr lvl="1"/>
            <a:r>
              <a:rPr lang="en-US" sz="2400" dirty="0" smtClean="0"/>
              <a:t>Be able to explain what FHIR is to others in your organization, and what impact it might have</a:t>
            </a:r>
          </a:p>
          <a:p>
            <a:pPr lvl="1"/>
            <a:r>
              <a:rPr lang="en-US" sz="2400" dirty="0" smtClean="0"/>
              <a:t>Be equipped to help your organization determine if, when, where and how you might use FHIR</a:t>
            </a:r>
          </a:p>
          <a:p>
            <a:pPr lvl="1"/>
            <a:r>
              <a:rPr lang="en-US" sz="2400" dirty="0" smtClean="0"/>
              <a:t>*Know how to approach the FHIR specification to find out what more you need to know</a:t>
            </a:r>
          </a:p>
          <a:p>
            <a:pPr lvl="1"/>
            <a:r>
              <a:rPr lang="en-US" sz="2400" dirty="0" smtClean="0"/>
              <a:t>Be prepared for the more detailed tutorials</a:t>
            </a:r>
          </a:p>
          <a:p>
            <a:pPr lvl="1"/>
            <a:r>
              <a:rPr lang="en-US" sz="2400" dirty="0" smtClean="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7" name="Snagit_PPTB796" descr="PPTB796.png"/>
          <p:cNvPicPr>
            <a:picLocks noChangeAspect="1"/>
          </p:cNvPicPr>
          <p:nvPr/>
        </p:nvPicPr>
        <p:blipFill>
          <a:blip r:embed="rId3" cstate="print"/>
          <a:stretch>
            <a:fillRect/>
          </a:stretch>
        </p:blipFill>
        <p:spPr>
          <a:xfrm>
            <a:off x="1547664" y="1628799"/>
            <a:ext cx="6067324" cy="4896545"/>
          </a:xfrm>
          <a:prstGeom prst="rect">
            <a:avLst/>
          </a:prstGeom>
        </p:spPr>
      </p:pic>
    </p:spTree>
    <p:extLst>
      <p:ext uri="{BB962C8B-B14F-4D97-AF65-F5344CB8AC3E}">
        <p14:creationId xmlns="" xmlns:p14="http://schemas.microsoft.com/office/powerpoint/2010/main" val="6767488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types:Primitive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71</a:t>
            </a:fld>
            <a:endParaRPr lang="en-CA" dirty="0"/>
          </a:p>
        </p:txBody>
      </p:sp>
      <p:sp>
        <p:nvSpPr>
          <p:cNvPr id="4" name="Text Placeholder 3"/>
          <p:cNvSpPr>
            <a:spLocks noGrp="1"/>
          </p:cNvSpPr>
          <p:nvPr>
            <p:ph type="body" idx="4294967295"/>
          </p:nvPr>
        </p:nvSpPr>
        <p:spPr/>
        <p:txBody>
          <a:bodyPr/>
          <a:lstStyle/>
          <a:p>
            <a:endParaRPr lang="en-US" dirty="0" smtClean="0"/>
          </a:p>
          <a:p>
            <a:endParaRPr lang="en-US" dirty="0"/>
          </a:p>
          <a:p>
            <a:endParaRPr lang="en-US" dirty="0" smtClean="0"/>
          </a:p>
          <a:p>
            <a:endParaRPr lang="en-US" dirty="0"/>
          </a:p>
          <a:p>
            <a:endParaRPr lang="en-US" sz="2800" dirty="0" smtClean="0"/>
          </a:p>
          <a:p>
            <a:r>
              <a:rPr lang="en-US" sz="2800" dirty="0" smtClean="0"/>
              <a:t>Based on w3c schema and ISO data</a:t>
            </a:r>
            <a:r>
              <a:rPr lang="en-US" sz="2800" baseline="0" dirty="0" smtClean="0"/>
              <a:t> types</a:t>
            </a:r>
          </a:p>
          <a:p>
            <a:r>
              <a:rPr lang="en-US" sz="2800" baseline="0" dirty="0" smtClean="0"/>
              <a:t>Stick to the “80% rule” – only expose what most will use</a:t>
            </a:r>
          </a:p>
          <a:p>
            <a:pPr lvl="1"/>
            <a:r>
              <a:rPr lang="en-US" sz="2300" dirty="0" smtClean="0"/>
              <a:t>Simplified</a:t>
            </a:r>
            <a:endParaRPr lang="en-US" sz="2300" baseline="0" dirty="0" smtClean="0"/>
          </a:p>
        </p:txBody>
      </p:sp>
      <p:pic>
        <p:nvPicPr>
          <p:cNvPr id="6" name="Picture 5" descr="Screen Shot 2015-04-26 at 8.49.53 a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79140" y="1765300"/>
            <a:ext cx="7393260" cy="2950521"/>
          </a:xfrm>
          <a:prstGeom prst="rect">
            <a:avLst/>
          </a:prstGeom>
        </p:spPr>
      </p:pic>
    </p:spTree>
    <p:extLst>
      <p:ext uri="{BB962C8B-B14F-4D97-AF65-F5344CB8AC3E}">
        <p14:creationId xmlns="" xmlns:p14="http://schemas.microsoft.com/office/powerpoint/2010/main" val="6767488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781978" y="620688"/>
            <a:ext cx="5733414" cy="5949280"/>
          </a:xfrm>
          <a:prstGeom prst="rect">
            <a:avLst/>
          </a:prstGeom>
        </p:spPr>
      </p:pic>
      <p:sp>
        <p:nvSpPr>
          <p:cNvPr id="2" name="Title 1"/>
          <p:cNvSpPr>
            <a:spLocks noGrp="1"/>
          </p:cNvSpPr>
          <p:nvPr>
            <p:ph type="title"/>
          </p:nvPr>
        </p:nvSpPr>
        <p:spPr/>
        <p:txBody>
          <a:bodyPr/>
          <a:lstStyle/>
          <a:p>
            <a:r>
              <a:rPr lang="en-US" dirty="0" smtClean="0"/>
              <a:t>Complex</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 xmlns:p14="http://schemas.microsoft.com/office/powerpoint/2010/main" val="31074952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CD datatype</a:t>
            </a:r>
            <a:endParaRPr lang="en-CA" dirty="0"/>
          </a:p>
        </p:txBody>
      </p:sp>
      <p:sp>
        <p:nvSpPr>
          <p:cNvPr id="5" name="Content Placeholder 4"/>
          <p:cNvSpPr>
            <a:spLocks noGrp="1"/>
          </p:cNvSpPr>
          <p:nvPr>
            <p:ph idx="1"/>
          </p:nvPr>
        </p:nvSpPr>
        <p:spPr/>
        <p:txBody>
          <a:bodyPr>
            <a:normAutofit fontScale="92500" lnSpcReduction="10000"/>
          </a:bodyPr>
          <a:lstStyle/>
          <a:p>
            <a:r>
              <a:rPr lang="en-US" dirty="0" smtClean="0"/>
              <a:t>ISO</a:t>
            </a:r>
          </a:p>
          <a:p>
            <a:pPr lvl="1"/>
            <a:r>
              <a:rPr lang="en-US" dirty="0" smtClean="0"/>
              <a:t>Code, code system, code system name, code system version, value set id, value set version, coding rationale, updateMode, flavorId, nullFlavor, controlAct root &amp; extension, validTime low and high</a:t>
            </a:r>
          </a:p>
          <a:p>
            <a:pPr lvl="1"/>
            <a:r>
              <a:rPr lang="en-US" dirty="0" smtClean="0"/>
              <a:t>displayName with language and translations</a:t>
            </a:r>
          </a:p>
          <a:p>
            <a:pPr lvl="1"/>
            <a:r>
              <a:rPr lang="en-US" dirty="0" smtClean="0"/>
              <a:t>originalText with mediaType, language, compression, integrityCheck, thumbnail, description, translations, reference (can be text, video, whatever)</a:t>
            </a:r>
          </a:p>
          <a:p>
            <a:pPr lvl="1"/>
            <a:r>
              <a:rPr lang="en-US" dirty="0" smtClean="0"/>
              <a:t>Translations (most of same info as code)</a:t>
            </a:r>
          </a:p>
          <a:p>
            <a:pPr lvl="1"/>
            <a:r>
              <a:rPr lang="en-US" dirty="0" smtClean="0"/>
              <a:t>Source code</a:t>
            </a:r>
          </a:p>
          <a:p>
            <a:pPr lvl="1"/>
            <a:endParaRPr lang="en-CA" dirty="0"/>
          </a:p>
        </p:txBody>
      </p:sp>
    </p:spTree>
    <p:extLst>
      <p:ext uri="{BB962C8B-B14F-4D97-AF65-F5344CB8AC3E}">
        <p14:creationId xmlns="" xmlns:p14="http://schemas.microsoft.com/office/powerpoint/2010/main" val="37639845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CD datatype</a:t>
            </a:r>
            <a:endParaRPr lang="en-CA" dirty="0"/>
          </a:p>
        </p:txBody>
      </p:sp>
      <p:sp>
        <p:nvSpPr>
          <p:cNvPr id="5" name="Content Placeholder 4"/>
          <p:cNvSpPr>
            <a:spLocks noGrp="1"/>
          </p:cNvSpPr>
          <p:nvPr>
            <p:ph idx="1"/>
          </p:nvPr>
        </p:nvSpPr>
        <p:spPr/>
        <p:txBody>
          <a:bodyPr>
            <a:normAutofit fontScale="92500" lnSpcReduction="10000"/>
          </a:bodyPr>
          <a:lstStyle/>
          <a:p>
            <a:r>
              <a:rPr lang="en-US" dirty="0" smtClean="0"/>
              <a:t>FHIR</a:t>
            </a:r>
          </a:p>
          <a:p>
            <a:pPr lvl="1"/>
            <a:r>
              <a:rPr lang="en-US" b="1" dirty="0" smtClean="0"/>
              <a:t>Code</a:t>
            </a:r>
            <a:r>
              <a:rPr lang="en-US" dirty="0" smtClean="0"/>
              <a:t>, </a:t>
            </a:r>
            <a:r>
              <a:rPr lang="en-US" b="1" dirty="0" smtClean="0"/>
              <a:t>code system</a:t>
            </a:r>
            <a:r>
              <a:rPr lang="en-US" dirty="0" smtClean="0"/>
              <a:t>, </a:t>
            </a:r>
            <a:r>
              <a:rPr lang="en-US" strike="sngStrike" dirty="0" smtClean="0">
                <a:solidFill>
                  <a:srgbClr val="FF0000"/>
                </a:solidFill>
              </a:rPr>
              <a:t>code system name, code system version, value set id, value set version coding rationale, updateMode, flavorId, nullFlavor, controlAct root &amp; extension, validTime low and high</a:t>
            </a:r>
          </a:p>
          <a:p>
            <a:pPr lvl="1"/>
            <a:r>
              <a:rPr lang="en-US" b="1" dirty="0" smtClean="0"/>
              <a:t>displayName</a:t>
            </a:r>
            <a:r>
              <a:rPr lang="en-US" dirty="0" smtClean="0"/>
              <a:t> </a:t>
            </a:r>
            <a:r>
              <a:rPr lang="en-US" strike="sngStrike" dirty="0" smtClean="0">
                <a:solidFill>
                  <a:srgbClr val="FF0000"/>
                </a:solidFill>
              </a:rPr>
              <a:t>with language and translations</a:t>
            </a:r>
          </a:p>
          <a:p>
            <a:pPr lvl="1"/>
            <a:r>
              <a:rPr lang="en-US" b="1" dirty="0" smtClean="0"/>
              <a:t>originalText</a:t>
            </a:r>
            <a:r>
              <a:rPr lang="en-US" dirty="0" smtClean="0"/>
              <a:t> </a:t>
            </a:r>
            <a:r>
              <a:rPr lang="en-US" strike="sngStrike" dirty="0" smtClean="0">
                <a:solidFill>
                  <a:srgbClr val="FF0000"/>
                </a:solidFill>
              </a:rPr>
              <a:t>with mediaType, language, compression, integrityCheck, thumbnail, description, translations, reference</a:t>
            </a:r>
            <a:r>
              <a:rPr lang="en-US" dirty="0" smtClean="0"/>
              <a:t> (can be </a:t>
            </a:r>
            <a:r>
              <a:rPr lang="en-US" b="1" dirty="0" smtClean="0"/>
              <a:t>text</a:t>
            </a:r>
            <a:r>
              <a:rPr lang="en-US" strike="sngStrike" dirty="0" smtClean="0">
                <a:solidFill>
                  <a:srgbClr val="FF0000"/>
                </a:solidFill>
              </a:rPr>
              <a:t>, video, whatever</a:t>
            </a:r>
            <a:r>
              <a:rPr lang="en-US" dirty="0" smtClean="0"/>
              <a:t>)</a:t>
            </a:r>
          </a:p>
          <a:p>
            <a:pPr lvl="1"/>
            <a:r>
              <a:rPr lang="en-US" b="1" dirty="0" smtClean="0"/>
              <a:t>Translations</a:t>
            </a:r>
            <a:r>
              <a:rPr lang="en-US" dirty="0" smtClean="0"/>
              <a:t> (most of same info as code)</a:t>
            </a:r>
          </a:p>
          <a:p>
            <a:pPr lvl="1"/>
            <a:r>
              <a:rPr lang="en-US" b="1" dirty="0" smtClean="0"/>
              <a:t>Source code</a:t>
            </a:r>
          </a:p>
          <a:p>
            <a:pPr lvl="1"/>
            <a:endParaRPr lang="en-CA" dirty="0"/>
          </a:p>
        </p:txBody>
      </p:sp>
    </p:spTree>
    <p:extLst>
      <p:ext uri="{BB962C8B-B14F-4D97-AF65-F5344CB8AC3E}">
        <p14:creationId xmlns="" xmlns:p14="http://schemas.microsoft.com/office/powerpoint/2010/main" val="267404943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CodeableConcept</a:t>
            </a:r>
            <a:endParaRPr lang="en-AU"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75</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2348880"/>
            <a:ext cx="8356602" cy="1224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1844824"/>
            <a:ext cx="2032678" cy="369332"/>
          </a:xfrm>
          <a:prstGeom prst="rect">
            <a:avLst/>
          </a:prstGeom>
          <a:noFill/>
        </p:spPr>
        <p:txBody>
          <a:bodyPr wrap="none" rtlCol="0">
            <a:spAutoFit/>
          </a:bodyPr>
          <a:lstStyle/>
          <a:p>
            <a:r>
              <a:rPr lang="en-US" dirty="0" err="1" smtClean="0"/>
              <a:t>CodeableConcept</a:t>
            </a:r>
            <a:endParaRPr lang="en-US" dirty="0"/>
          </a:p>
        </p:txBody>
      </p:sp>
      <p:sp>
        <p:nvSpPr>
          <p:cNvPr id="5" name="TextBox 4"/>
          <p:cNvSpPr txBox="1"/>
          <p:nvPr/>
        </p:nvSpPr>
        <p:spPr>
          <a:xfrm>
            <a:off x="467544" y="3645024"/>
            <a:ext cx="916161" cy="369332"/>
          </a:xfrm>
          <a:prstGeom prst="rect">
            <a:avLst/>
          </a:prstGeom>
          <a:noFill/>
        </p:spPr>
        <p:txBody>
          <a:bodyPr wrap="none" rtlCol="0">
            <a:spAutoFit/>
          </a:bodyPr>
          <a:lstStyle/>
          <a:p>
            <a:r>
              <a:rPr lang="en-US" dirty="0" smtClean="0"/>
              <a:t>Coding</a:t>
            </a:r>
            <a:endParaRPr lang="en-US" dirty="0"/>
          </a:p>
        </p:txBody>
      </p:sp>
      <p:pic>
        <p:nvPicPr>
          <p:cNvPr id="6" name="Picture 5" descr="Screen Shot 2015-04-26 at 10.04.44 am.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9552" y="4149080"/>
            <a:ext cx="8136904" cy="1752600"/>
          </a:xfrm>
          <a:prstGeom prst="rect">
            <a:avLst/>
          </a:prstGeom>
        </p:spPr>
      </p:pic>
    </p:spTree>
    <p:extLst>
      <p:ext uri="{BB962C8B-B14F-4D97-AF65-F5344CB8AC3E}">
        <p14:creationId xmlns="" xmlns:p14="http://schemas.microsoft.com/office/powerpoint/2010/main" val="3982424454"/>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CodeableConcept</a:t>
            </a:r>
            <a:r>
              <a:rPr lang="en-AU" dirty="0" smtClean="0"/>
              <a:t>: Example</a:t>
            </a:r>
            <a:endParaRPr lang="en-AU"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76</a:t>
            </a:fld>
            <a:endParaRPr lang="en-CA" dirty="0"/>
          </a:p>
        </p:txBody>
      </p:sp>
      <p:pic>
        <p:nvPicPr>
          <p:cNvPr id="13" name="Snagit_PPTD0C6" descr="PPTD0C6.png"/>
          <p:cNvPicPr>
            <a:picLocks noChangeAspect="1"/>
          </p:cNvPicPr>
          <p:nvPr/>
        </p:nvPicPr>
        <p:blipFill>
          <a:blip r:embed="rId3" cstate="print"/>
          <a:stretch>
            <a:fillRect/>
          </a:stretch>
        </p:blipFill>
        <p:spPr>
          <a:xfrm>
            <a:off x="441422" y="1916832"/>
            <a:ext cx="8307042" cy="3816424"/>
          </a:xfrm>
          <a:prstGeom prst="rect">
            <a:avLst/>
          </a:prstGeom>
        </p:spPr>
      </p:pic>
    </p:spTree>
    <p:extLst>
      <p:ext uri="{BB962C8B-B14F-4D97-AF65-F5344CB8AC3E}">
        <p14:creationId xmlns="" xmlns:p14="http://schemas.microsoft.com/office/powerpoint/2010/main" val="398242445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pic>
        <p:nvPicPr>
          <p:cNvPr id="8" name="Snagit_PPTAC38" descr="PPTAC38.png"/>
          <p:cNvPicPr>
            <a:picLocks noChangeAspect="1"/>
          </p:cNvPicPr>
          <p:nvPr/>
        </p:nvPicPr>
        <p:blipFill>
          <a:blip r:embed="rId3" cstate="print"/>
          <a:stretch>
            <a:fillRect/>
          </a:stretch>
        </p:blipFill>
        <p:spPr>
          <a:xfrm>
            <a:off x="392872" y="2060848"/>
            <a:ext cx="8751128" cy="2736304"/>
          </a:xfrm>
          <a:prstGeom prst="rect">
            <a:avLst/>
          </a:prstGeom>
        </p:spPr>
      </p:pic>
    </p:spTree>
    <p:extLst>
      <p:ext uri="{BB962C8B-B14F-4D97-AF65-F5344CB8AC3E}">
        <p14:creationId xmlns="" xmlns:p14="http://schemas.microsoft.com/office/powerpoint/2010/main" val="18482832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pic>
        <p:nvPicPr>
          <p:cNvPr id="5" name="Snagit_PPT28B8" descr="PPT28B8.png"/>
          <p:cNvPicPr>
            <a:picLocks noChangeAspect="1"/>
          </p:cNvPicPr>
          <p:nvPr/>
        </p:nvPicPr>
        <p:blipFill>
          <a:blip r:embed="rId3" cstate="print"/>
          <a:stretch>
            <a:fillRect/>
          </a:stretch>
        </p:blipFill>
        <p:spPr>
          <a:xfrm>
            <a:off x="1187624" y="1628800"/>
            <a:ext cx="6110153" cy="4931109"/>
          </a:xfrm>
          <a:prstGeom prst="rect">
            <a:avLst/>
          </a:prstGeom>
        </p:spPr>
      </p:pic>
    </p:spTree>
    <p:extLst>
      <p:ext uri="{BB962C8B-B14F-4D97-AF65-F5344CB8AC3E}">
        <p14:creationId xmlns="" xmlns:p14="http://schemas.microsoft.com/office/powerpoint/2010/main" val="18482832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Properties</a:t>
            </a:r>
            <a:endParaRPr lang="en-US" dirty="0"/>
          </a:p>
        </p:txBody>
      </p:sp>
      <p:sp>
        <p:nvSpPr>
          <p:cNvPr id="3" name="Content Placeholder 2"/>
          <p:cNvSpPr>
            <a:spLocks noGrp="1"/>
          </p:cNvSpPr>
          <p:nvPr>
            <p:ph idx="1"/>
          </p:nvPr>
        </p:nvSpPr>
        <p:spPr>
          <a:xfrm>
            <a:off x="755576" y="5013176"/>
            <a:ext cx="7643192" cy="1080120"/>
          </a:xfrm>
        </p:spPr>
        <p:txBody>
          <a:bodyPr>
            <a:normAutofit fontScale="77500" lnSpcReduction="20000"/>
          </a:bodyPr>
          <a:lstStyle/>
          <a:p>
            <a:r>
              <a:rPr lang="en-US" dirty="0" smtClean="0"/>
              <a:t>Where a property can have different </a:t>
            </a:r>
            <a:r>
              <a:rPr lang="en-US" dirty="0" err="1" smtClean="0"/>
              <a:t>datatypes</a:t>
            </a:r>
            <a:endParaRPr lang="en-US" dirty="0" smtClean="0"/>
          </a:p>
          <a:p>
            <a:r>
              <a:rPr lang="en-US" dirty="0" smtClean="0"/>
              <a:t>Can use a profile to restrict to specific type</a:t>
            </a:r>
          </a:p>
          <a:p>
            <a:pPr lvl="1"/>
            <a:r>
              <a:rPr lang="en-US" dirty="0" smtClean="0"/>
              <a:t>To come!</a:t>
            </a:r>
            <a:endParaRPr lang="en-US" dirty="0"/>
          </a:p>
        </p:txBody>
      </p:sp>
      <p:pic>
        <p:nvPicPr>
          <p:cNvPr id="4" name="Picture 3" descr="Screen Shot 2015-07-21 at 7.13.46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323527"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251520" y="1484784"/>
            <a:ext cx="3096344" cy="1418644"/>
          </a:xfrm>
          <a:prstGeom prst="rect">
            <a:avLst/>
          </a:prstGeom>
        </p:spPr>
      </p:pic>
    </p:spTree>
    <p:extLst>
      <p:ext uri="{BB962C8B-B14F-4D97-AF65-F5344CB8AC3E}">
        <p14:creationId xmlns="" xmlns:p14="http://schemas.microsoft.com/office/powerpoint/2010/main" val="68054905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dirty="0" err="1" smtClean="0"/>
              <a:t>FHIR</a:t>
            </a:r>
            <a:r>
              <a:rPr lang="en-US" dirty="0" smtClean="0"/>
              <a:t> Spec – </a:t>
            </a:r>
            <a:r>
              <a:rPr lang="en-US" dirty="0" err="1" smtClean="0"/>
              <a:t>DSTU2</a:t>
            </a:r>
            <a:endParaRPr lang="en-CA" dirty="0"/>
          </a:p>
        </p:txBody>
      </p:sp>
      <p:pic>
        <p:nvPicPr>
          <p:cNvPr id="8" name="Snagit_PPT4B6D" descr="PPT4B6D.png"/>
          <p:cNvPicPr>
            <a:picLocks noGrp="1" noChangeAspect="1"/>
          </p:cNvPicPr>
          <p:nvPr>
            <p:ph idx="1"/>
          </p:nvPr>
        </p:nvPicPr>
        <p:blipFill>
          <a:blip r:embed="rId3" cstate="print"/>
          <a:stretch>
            <a:fillRect/>
          </a:stretch>
        </p:blipFill>
        <p:spPr>
          <a:xfrm>
            <a:off x="827584" y="1628800"/>
            <a:ext cx="7687074" cy="4812389"/>
          </a:xfrm>
        </p:spPr>
      </p:pic>
    </p:spTree>
    <p:extLst>
      <p:ext uri="{BB962C8B-B14F-4D97-AF65-F5344CB8AC3E}">
        <p14:creationId xmlns="" xmlns:p14="http://schemas.microsoft.com/office/powerpoint/2010/main" val="39591042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&amp; Notes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pic>
        <p:nvPicPr>
          <p:cNvPr id="922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1753319"/>
            <a:ext cx="7256463" cy="4772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657321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Identifiers	</a:t>
            </a:r>
            <a:endParaRPr lang="en-US" dirty="0"/>
          </a:p>
        </p:txBody>
      </p:sp>
      <p:sp>
        <p:nvSpPr>
          <p:cNvPr id="3" name="Content Placeholder 2"/>
          <p:cNvSpPr>
            <a:spLocks noGrp="1"/>
          </p:cNvSpPr>
          <p:nvPr>
            <p:ph idx="1"/>
          </p:nvPr>
        </p:nvSpPr>
        <p:spPr>
          <a:xfrm>
            <a:off x="381000" y="1828800"/>
            <a:ext cx="8382000" cy="3328392"/>
          </a:xfrm>
        </p:spPr>
        <p:txBody>
          <a:bodyPr/>
          <a:lstStyle/>
          <a:p>
            <a:r>
              <a:rPr lang="en-US" dirty="0" smtClean="0"/>
              <a:t>2 different ‘sorts’ of identity</a:t>
            </a:r>
          </a:p>
          <a:p>
            <a:pPr lvl="1"/>
            <a:r>
              <a:rPr lang="en-US" dirty="0" smtClean="0"/>
              <a:t>ID identifies a resource on a server</a:t>
            </a:r>
          </a:p>
          <a:p>
            <a:pPr lvl="2"/>
            <a:r>
              <a:rPr lang="en-US" dirty="0" smtClean="0"/>
              <a:t>Is Metadata</a:t>
            </a:r>
          </a:p>
          <a:p>
            <a:pPr lvl="2"/>
            <a:r>
              <a:rPr lang="en-US" dirty="0" smtClean="0"/>
              <a:t>Will change between servers</a:t>
            </a:r>
          </a:p>
          <a:p>
            <a:pPr lvl="1"/>
            <a:r>
              <a:rPr lang="en-US" dirty="0" smtClean="0"/>
              <a:t>Identifier</a:t>
            </a:r>
          </a:p>
          <a:p>
            <a:pPr lvl="2"/>
            <a:r>
              <a:rPr lang="en-US" dirty="0" smtClean="0"/>
              <a:t>Business identifier</a:t>
            </a:r>
          </a:p>
          <a:p>
            <a:pPr lvl="2"/>
            <a:r>
              <a:rPr lang="en-US" dirty="0" smtClean="0"/>
              <a:t>Is an element in the resource</a:t>
            </a:r>
          </a:p>
          <a:p>
            <a:pPr lvl="2"/>
            <a:endParaRPr lang="en-US" dirty="0"/>
          </a:p>
        </p:txBody>
      </p:sp>
    </p:spTree>
    <p:extLst>
      <p:ext uri="{BB962C8B-B14F-4D97-AF65-F5344CB8AC3E}">
        <p14:creationId xmlns="" xmlns:p14="http://schemas.microsoft.com/office/powerpoint/2010/main" val="24397275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 Example</a:t>
            </a:r>
            <a:endParaRPr lang="en-US" dirty="0"/>
          </a:p>
        </p:txBody>
      </p:sp>
      <p:pic>
        <p:nvPicPr>
          <p:cNvPr id="15" name="Snagit_PPT4ED5" descr="PPT4ED5.png"/>
          <p:cNvPicPr>
            <a:picLocks noChangeAspect="1"/>
          </p:cNvPicPr>
          <p:nvPr/>
        </p:nvPicPr>
        <p:blipFill>
          <a:blip r:embed="rId3" cstate="print"/>
          <a:stretch>
            <a:fillRect/>
          </a:stretch>
        </p:blipFill>
        <p:spPr>
          <a:xfrm>
            <a:off x="827584" y="1834390"/>
            <a:ext cx="6944415" cy="4546938"/>
          </a:xfrm>
          <a:prstGeom prst="rect">
            <a:avLst/>
          </a:prstGeom>
        </p:spPr>
      </p:pic>
    </p:spTree>
    <p:extLst>
      <p:ext uri="{BB962C8B-B14F-4D97-AF65-F5344CB8AC3E}">
        <p14:creationId xmlns="" xmlns:p14="http://schemas.microsoft.com/office/powerpoint/2010/main" val="3311049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a:t>
            </a:r>
            <a:endParaRPr lang="en-US" dirty="0"/>
          </a:p>
        </p:txBody>
      </p:sp>
      <p:sp>
        <p:nvSpPr>
          <p:cNvPr id="3" name="Content Placeholder 2"/>
          <p:cNvSpPr>
            <a:spLocks noGrp="1"/>
          </p:cNvSpPr>
          <p:nvPr>
            <p:ph idx="4294967295"/>
          </p:nvPr>
        </p:nvSpPr>
        <p:spPr>
          <a:xfrm>
            <a:off x="626368" y="836712"/>
            <a:ext cx="7402016" cy="2985095"/>
          </a:xfrm>
        </p:spPr>
        <p:txBody>
          <a:bodyPr/>
          <a:lstStyle/>
          <a:p>
            <a:pPr marL="0" indent="0">
              <a:buNone/>
            </a:pPr>
            <a:endParaRPr lang="en-US" dirty="0">
              <a:solidFill>
                <a:srgbClr val="636360"/>
              </a:solidFill>
            </a:endParaRPr>
          </a:p>
          <a:p>
            <a:endParaRPr lang="en-US" dirty="0" smtClean="0">
              <a:solidFill>
                <a:srgbClr val="636360"/>
              </a:solidFill>
            </a:endParaRPr>
          </a:p>
          <a:p>
            <a:pPr lvl="1"/>
            <a:endParaRPr lang="en-US" dirty="0" smtClean="0">
              <a:solidFill>
                <a:srgbClr val="636360"/>
              </a:solidFill>
            </a:endParaRPr>
          </a:p>
          <a:p>
            <a:pPr lvl="1"/>
            <a:endParaRPr lang="en-US" b="1" dirty="0" smtClean="0">
              <a:solidFill>
                <a:srgbClr val="636360"/>
              </a:solidFill>
              <a:latin typeface="Courier New" pitchFamily="49" charset="0"/>
              <a:cs typeface="Courier New" pitchFamily="49" charset="0"/>
            </a:endParaRPr>
          </a:p>
          <a:p>
            <a:pPr lvl="1"/>
            <a:r>
              <a:rPr lang="en-US" b="1" dirty="0" smtClean="0">
                <a:solidFill>
                  <a:srgbClr val="636360"/>
                </a:solidFill>
                <a:latin typeface="Courier New" pitchFamily="49" charset="0"/>
                <a:cs typeface="Courier New" pitchFamily="49" charset="0"/>
              </a:rPr>
              <a:t>http://server.org/fhir/Patient/1</a:t>
            </a:r>
            <a:endParaRPr lang="en-US" b="1" dirty="0">
              <a:solidFill>
                <a:srgbClr val="636360"/>
              </a:solidFill>
              <a:latin typeface="Courier New" pitchFamily="49" charset="0"/>
              <a:cs typeface="Courier New" pitchFamily="49" charset="0"/>
            </a:endParaRPr>
          </a:p>
        </p:txBody>
      </p:sp>
      <p:sp>
        <p:nvSpPr>
          <p:cNvPr id="6" name="Left Brace 5"/>
          <p:cNvSpPr/>
          <p:nvPr/>
        </p:nvSpPr>
        <p:spPr bwMode="auto">
          <a:xfrm rot="16200000">
            <a:off x="3481400" y="1474304"/>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636360"/>
              </a:solidFill>
              <a:effectLst/>
              <a:latin typeface="Arial" charset="0"/>
            </a:endParaRPr>
          </a:p>
        </p:txBody>
      </p:sp>
      <p:sp>
        <p:nvSpPr>
          <p:cNvPr id="7" name="TextBox 6"/>
          <p:cNvSpPr txBox="1"/>
          <p:nvPr/>
        </p:nvSpPr>
        <p:spPr>
          <a:xfrm>
            <a:off x="2990398" y="3745468"/>
            <a:ext cx="1365578" cy="461665"/>
          </a:xfrm>
          <a:prstGeom prst="rect">
            <a:avLst/>
          </a:prstGeom>
          <a:noFill/>
        </p:spPr>
        <p:txBody>
          <a:bodyPr wrap="none" rtlCol="0">
            <a:spAutoFit/>
          </a:bodyPr>
          <a:lstStyle/>
          <a:p>
            <a:r>
              <a:rPr lang="en-US" dirty="0" smtClean="0">
                <a:solidFill>
                  <a:srgbClr val="636360"/>
                </a:solidFill>
              </a:rPr>
              <a:t>endpoint</a:t>
            </a:r>
            <a:endParaRPr lang="en-US" dirty="0">
              <a:solidFill>
                <a:srgbClr val="636360"/>
              </a:solidFill>
            </a:endParaRPr>
          </a:p>
        </p:txBody>
      </p:sp>
      <p:sp>
        <p:nvSpPr>
          <p:cNvPr id="8" name="Left Brace 7"/>
          <p:cNvSpPr/>
          <p:nvPr/>
        </p:nvSpPr>
        <p:spPr bwMode="auto">
          <a:xfrm rot="5400000">
            <a:off x="6461920" y="2294586"/>
            <a:ext cx="468633" cy="108011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636360"/>
              </a:solidFill>
              <a:effectLst/>
              <a:latin typeface="Arial" charset="0"/>
            </a:endParaRPr>
          </a:p>
        </p:txBody>
      </p:sp>
      <p:sp>
        <p:nvSpPr>
          <p:cNvPr id="9" name="Left Brace 8"/>
          <p:cNvSpPr/>
          <p:nvPr/>
        </p:nvSpPr>
        <p:spPr bwMode="auto">
          <a:xfrm rot="16200000">
            <a:off x="7537273"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636360"/>
              </a:solidFill>
              <a:effectLst/>
              <a:latin typeface="Arial" charset="0"/>
            </a:endParaRPr>
          </a:p>
        </p:txBody>
      </p:sp>
      <p:sp>
        <p:nvSpPr>
          <p:cNvPr id="10" name="TextBox 9"/>
          <p:cNvSpPr txBox="1"/>
          <p:nvPr/>
        </p:nvSpPr>
        <p:spPr>
          <a:xfrm>
            <a:off x="5618985" y="2204864"/>
            <a:ext cx="2049359" cy="461665"/>
          </a:xfrm>
          <a:prstGeom prst="rect">
            <a:avLst/>
          </a:prstGeom>
          <a:noFill/>
        </p:spPr>
        <p:txBody>
          <a:bodyPr wrap="none" rtlCol="0">
            <a:spAutoFit/>
          </a:bodyPr>
          <a:lstStyle/>
          <a:p>
            <a:r>
              <a:rPr lang="en-US" dirty="0" smtClean="0">
                <a:solidFill>
                  <a:srgbClr val="636360"/>
                </a:solidFill>
              </a:rPr>
              <a:t>resource type</a:t>
            </a:r>
            <a:endParaRPr lang="en-US" dirty="0">
              <a:solidFill>
                <a:srgbClr val="636360"/>
              </a:solidFill>
            </a:endParaRPr>
          </a:p>
        </p:txBody>
      </p:sp>
      <p:sp>
        <p:nvSpPr>
          <p:cNvPr id="11" name="TextBox 10"/>
          <p:cNvSpPr txBox="1"/>
          <p:nvPr/>
        </p:nvSpPr>
        <p:spPr>
          <a:xfrm>
            <a:off x="7520040" y="3861048"/>
            <a:ext cx="364328" cy="369332"/>
          </a:xfrm>
          <a:prstGeom prst="rect">
            <a:avLst/>
          </a:prstGeom>
          <a:noFill/>
        </p:spPr>
        <p:txBody>
          <a:bodyPr wrap="none" rtlCol="0">
            <a:spAutoFit/>
          </a:bodyPr>
          <a:lstStyle/>
          <a:p>
            <a:r>
              <a:rPr lang="en-US" dirty="0" smtClean="0">
                <a:solidFill>
                  <a:srgbClr val="636360"/>
                </a:solidFill>
              </a:rPr>
              <a:t>id</a:t>
            </a:r>
            <a:endParaRPr lang="en-US" dirty="0">
              <a:solidFill>
                <a:srgbClr val="636360"/>
              </a:solidFill>
            </a:endParaRPr>
          </a:p>
        </p:txBody>
      </p:sp>
      <p:sp>
        <p:nvSpPr>
          <p:cNvPr id="12" name="TextBox 11"/>
          <p:cNvSpPr txBox="1"/>
          <p:nvPr/>
        </p:nvSpPr>
        <p:spPr>
          <a:xfrm>
            <a:off x="467544" y="4725144"/>
            <a:ext cx="8361484" cy="830997"/>
          </a:xfrm>
          <a:prstGeom prst="rect">
            <a:avLst/>
          </a:prstGeom>
          <a:noFill/>
        </p:spPr>
        <p:txBody>
          <a:bodyPr wrap="none" rtlCol="0">
            <a:spAutoFit/>
          </a:bodyPr>
          <a:lstStyle/>
          <a:p>
            <a:r>
              <a:rPr lang="en-US" dirty="0" smtClean="0">
                <a:solidFill>
                  <a:srgbClr val="636360"/>
                </a:solidFill>
              </a:rPr>
              <a:t>Note: This URL resolves to the current version of a resource</a:t>
            </a:r>
          </a:p>
          <a:p>
            <a:r>
              <a:rPr lang="en-US" dirty="0" smtClean="0">
                <a:solidFill>
                  <a:srgbClr val="636360"/>
                </a:solidFill>
              </a:rPr>
              <a:t>It’s also specific to a server</a:t>
            </a:r>
            <a:endParaRPr lang="en-US" dirty="0">
              <a:solidFill>
                <a:srgbClr val="636360"/>
              </a:solidFill>
            </a:endParaRPr>
          </a:p>
        </p:txBody>
      </p:sp>
    </p:spTree>
    <p:extLst>
      <p:ext uri="{BB962C8B-B14F-4D97-AF65-F5344CB8AC3E}">
        <p14:creationId xmlns="" xmlns:p14="http://schemas.microsoft.com/office/powerpoint/2010/main" val="3311049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a:t>
            </a:r>
            <a:r>
              <a:rPr lang="nl-NL" dirty="0" err="1" smtClean="0"/>
              <a:t>identifiers</a:t>
            </a:r>
            <a:endParaRPr lang="nl-NL" dirty="0"/>
          </a:p>
        </p:txBody>
      </p:sp>
      <p:pic>
        <p:nvPicPr>
          <p:cNvPr id="3074"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 r="41416"/>
          <a:stretch/>
        </p:blipFill>
        <p:spPr bwMode="auto">
          <a:xfrm>
            <a:off x="323529" y="1957724"/>
            <a:ext cx="4553272" cy="41382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tretch>
            <a:fillRect/>
          </a:stretch>
        </p:blipFill>
        <p:spPr bwMode="auto">
          <a:xfrm>
            <a:off x="4854604" y="1957724"/>
            <a:ext cx="3984596" cy="40620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ounded Rectangle 4"/>
          <p:cNvSpPr/>
          <p:nvPr/>
        </p:nvSpPr>
        <p:spPr bwMode="auto">
          <a:xfrm>
            <a:off x="323528" y="3530898"/>
            <a:ext cx="4464496"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4876800" y="2489250"/>
            <a:ext cx="3962400"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3389451136"/>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It’s all about combining resources . . .</a:t>
            </a:r>
            <a:endParaRPr lang="en-CA" dirty="0"/>
          </a:p>
        </p:txBody>
      </p:sp>
      <p:grpSp>
        <p:nvGrpSpPr>
          <p:cNvPr id="6" name="Group 5"/>
          <p:cNvGrpSpPr/>
          <p:nvPr/>
        </p:nvGrpSpPr>
        <p:grpSpPr>
          <a:xfrm>
            <a:off x="4611512" y="3042140"/>
            <a:ext cx="1616672" cy="1901825"/>
            <a:chOff x="4211960" y="3176791"/>
            <a:chExt cx="1616672" cy="1901825"/>
          </a:xfrm>
          <a:effectLst>
            <a:glow rad="63500">
              <a:schemeClr val="accent1">
                <a:satMod val="175000"/>
                <a:alpha val="40000"/>
              </a:schemeClr>
            </a:glow>
            <a:outerShdw blurRad="50800" dist="38100" dir="2700000" algn="tl" rotWithShape="0">
              <a:prstClr val="black">
                <a:alpha val="40000"/>
              </a:prstClr>
            </a:outerShdw>
          </a:effectLst>
        </p:grpSpPr>
        <p:pic>
          <p:nvPicPr>
            <p:cNvPr id="2055"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4211960" y="3563652"/>
              <a:ext cx="1400648" cy="1015663"/>
            </a:xfrm>
            <a:prstGeom prst="rect">
              <a:avLst/>
            </a:prstGeom>
            <a:noFill/>
          </p:spPr>
          <p:txBody>
            <a:bodyPr wrap="square" rtlCol="0">
              <a:spAutoFit/>
            </a:bodyPr>
            <a:lstStyle/>
            <a:p>
              <a:pPr algn="ctr"/>
              <a:r>
                <a:rPr lang="en-US" sz="2000" dirty="0" smtClean="0">
                  <a:solidFill>
                    <a:srgbClr val="FFFFFF"/>
                  </a:solidFill>
                </a:rPr>
                <a:t>Diagnostic</a:t>
              </a:r>
            </a:p>
            <a:p>
              <a:pPr algn="ctr"/>
              <a:endParaRPr lang="en-US" sz="2000" dirty="0" smtClean="0">
                <a:solidFill>
                  <a:srgbClr val="FFFFFF"/>
                </a:solidFill>
              </a:endParaRPr>
            </a:p>
            <a:p>
              <a:pPr algn="ctr"/>
              <a:r>
                <a:rPr lang="en-US" sz="2000" dirty="0" smtClean="0">
                  <a:solidFill>
                    <a:srgbClr val="FFFFFF"/>
                  </a:solidFill>
                </a:rPr>
                <a:t>Report</a:t>
              </a:r>
              <a:endParaRPr lang="en-CA" sz="2000" dirty="0">
                <a:solidFill>
                  <a:srgbClr val="FFFFFF"/>
                </a:solidFill>
              </a:endParaRPr>
            </a:p>
          </p:txBody>
        </p:sp>
      </p:grpSp>
      <p:grpSp>
        <p:nvGrpSpPr>
          <p:cNvPr id="5" name="Group 4"/>
          <p:cNvGrpSpPr/>
          <p:nvPr/>
        </p:nvGrpSpPr>
        <p:grpSpPr>
          <a:xfrm>
            <a:off x="3027337" y="3071758"/>
            <a:ext cx="1901825" cy="1577975"/>
            <a:chOff x="2267744" y="3284984"/>
            <a:chExt cx="1901825" cy="1577975"/>
          </a:xfrm>
        </p:grpSpPr>
        <p:pic>
          <p:nvPicPr>
            <p:cNvPr id="14" name="Picture 7" descr="C:\Users\office\AppData\Local\Microsoft\Windows\Temporary Internet Files\Content.IE5\ENHGUKDG\MC900318996[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0800000">
              <a:off x="2267744" y="3284984"/>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2714600" y="3750941"/>
              <a:ext cx="1008112" cy="769441"/>
            </a:xfrm>
            <a:prstGeom prst="rect">
              <a:avLst/>
            </a:prstGeom>
            <a:noFill/>
          </p:spPr>
          <p:txBody>
            <a:bodyPr wrap="square" rtlCol="0">
              <a:spAutoFit/>
            </a:bodyPr>
            <a:lstStyle/>
            <a:p>
              <a:pPr algn="ctr"/>
              <a:r>
                <a:rPr lang="en-US" sz="2000" dirty="0" smtClean="0">
                  <a:solidFill>
                    <a:srgbClr val="FFFFFF"/>
                  </a:solidFill>
                </a:rPr>
                <a:t>Patient</a:t>
              </a:r>
            </a:p>
            <a:p>
              <a:pPr algn="ctr"/>
              <a:endParaRPr lang="en-US" sz="1200" dirty="0" smtClean="0">
                <a:solidFill>
                  <a:srgbClr val="636360"/>
                </a:solidFill>
              </a:endParaRPr>
            </a:p>
            <a:p>
              <a:pPr algn="ctr"/>
              <a:endParaRPr lang="en-US" sz="1200" dirty="0">
                <a:solidFill>
                  <a:srgbClr val="636360"/>
                </a:solidFill>
              </a:endParaRPr>
            </a:p>
          </p:txBody>
        </p:sp>
      </p:grpSp>
      <p:grpSp>
        <p:nvGrpSpPr>
          <p:cNvPr id="9" name="Group 8"/>
          <p:cNvGrpSpPr/>
          <p:nvPr/>
        </p:nvGrpSpPr>
        <p:grpSpPr>
          <a:xfrm>
            <a:off x="4323481" y="4581129"/>
            <a:ext cx="1901825" cy="1577975"/>
            <a:chOff x="3923928" y="5013176"/>
            <a:chExt cx="1901825" cy="1577975"/>
          </a:xfrm>
        </p:grpSpPr>
        <p:pic>
          <p:nvPicPr>
            <p:cNvPr id="1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4169568" y="5517232"/>
              <a:ext cx="1515047" cy="769441"/>
            </a:xfrm>
            <a:prstGeom prst="rect">
              <a:avLst/>
            </a:prstGeom>
            <a:noFill/>
          </p:spPr>
          <p:txBody>
            <a:bodyPr wrap="square" rtlCol="0">
              <a:spAutoFit/>
            </a:bodyPr>
            <a:lstStyle/>
            <a:p>
              <a:pPr algn="ctr"/>
              <a:r>
                <a:rPr lang="en-US" sz="2000" dirty="0" smtClean="0">
                  <a:solidFill>
                    <a:srgbClr val="FFFFFF"/>
                  </a:solidFill>
                </a:rPr>
                <a:t>Practitioner</a:t>
              </a:r>
            </a:p>
            <a:p>
              <a:endParaRPr lang="en-US" sz="1200" dirty="0" smtClean="0">
                <a:solidFill>
                  <a:srgbClr val="636360"/>
                </a:solidFill>
              </a:endParaRPr>
            </a:p>
            <a:p>
              <a:endParaRPr lang="en-US" sz="1200" dirty="0">
                <a:solidFill>
                  <a:srgbClr val="636360"/>
                </a:solidFill>
              </a:endParaRPr>
            </a:p>
          </p:txBody>
        </p:sp>
      </p:grpSp>
      <p:grpSp>
        <p:nvGrpSpPr>
          <p:cNvPr id="7" name="Group 6"/>
          <p:cNvGrpSpPr/>
          <p:nvPr/>
        </p:nvGrpSpPr>
        <p:grpSpPr>
          <a:xfrm>
            <a:off x="4293864" y="1796819"/>
            <a:ext cx="1901825" cy="1577975"/>
            <a:chOff x="3895115" y="1724725"/>
            <a:chExt cx="1901825" cy="1577975"/>
          </a:xfrm>
        </p:grpSpPr>
        <p:pic>
          <p:nvPicPr>
            <p:cNvPr id="17"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0800000">
              <a:off x="3895115" y="1724725"/>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22" name="TextBox 21"/>
            <p:cNvSpPr txBox="1"/>
            <p:nvPr/>
          </p:nvSpPr>
          <p:spPr>
            <a:xfrm>
              <a:off x="4130393" y="2348794"/>
              <a:ext cx="1626567" cy="769441"/>
            </a:xfrm>
            <a:prstGeom prst="rect">
              <a:avLst/>
            </a:prstGeom>
            <a:noFill/>
            <a:extLst>
              <a:ext uri="{909E8E84-426E-40dd-AFC4-6F175D3DCCD1}">
                <a14:hiddenFill xmlns="" xmlns:a14="http://schemas.microsoft.com/office/drawing/2010/main">
                  <a:solidFill>
                    <a:srgbClr val="FFFFFF"/>
                  </a:solidFill>
                </a14:hiddenFill>
              </a:ext>
            </a:extLst>
          </p:spPr>
          <p:txBody>
            <a:bodyPr wrap="square" rtlCol="0">
              <a:spAutoFit/>
            </a:bodyPr>
            <a:lstStyle/>
            <a:p>
              <a:pPr algn="ctr"/>
              <a:r>
                <a:rPr lang="en-US" sz="2000" dirty="0" smtClean="0">
                  <a:solidFill>
                    <a:srgbClr val="FFFFFF"/>
                  </a:solidFill>
                </a:rPr>
                <a:t>Observation</a:t>
              </a:r>
            </a:p>
            <a:p>
              <a:pPr algn="ctr"/>
              <a:endParaRPr lang="en-US" sz="1200" dirty="0" smtClean="0">
                <a:solidFill>
                  <a:srgbClr val="636360"/>
                </a:solidFill>
              </a:endParaRPr>
            </a:p>
            <a:p>
              <a:pPr algn="ctr"/>
              <a:endParaRPr lang="en-US" sz="1200" dirty="0">
                <a:solidFill>
                  <a:srgbClr val="636360"/>
                </a:solidFill>
              </a:endParaRPr>
            </a:p>
          </p:txBody>
        </p:sp>
      </p:grpSp>
      <p:grpSp>
        <p:nvGrpSpPr>
          <p:cNvPr id="32" name="Group 31"/>
          <p:cNvGrpSpPr/>
          <p:nvPr/>
        </p:nvGrpSpPr>
        <p:grpSpPr>
          <a:xfrm>
            <a:off x="1475657" y="2813445"/>
            <a:ext cx="1944217" cy="2535765"/>
            <a:chOff x="752082" y="3284984"/>
            <a:chExt cx="1638667" cy="1901825"/>
          </a:xfrm>
        </p:grpSpPr>
        <p:pic>
          <p:nvPicPr>
            <p:cNvPr id="3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5400000">
              <a:off x="650849" y="3446909"/>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 xmlns:a14="http://schemas.microsoft.com/office/drawing/2010/main">
                  <a:solidFill>
                    <a:srgbClr val="FFFFFF"/>
                  </a:solidFill>
                </a14:hiddenFill>
              </a:ext>
            </a:extLst>
          </p:spPr>
        </p:pic>
        <p:sp>
          <p:nvSpPr>
            <p:cNvPr id="34" name="TextBox 33"/>
            <p:cNvSpPr txBox="1"/>
            <p:nvPr/>
          </p:nvSpPr>
          <p:spPr>
            <a:xfrm>
              <a:off x="752082" y="3962675"/>
              <a:ext cx="1276797" cy="530915"/>
            </a:xfrm>
            <a:prstGeom prst="rect">
              <a:avLst/>
            </a:prstGeom>
            <a:noFill/>
          </p:spPr>
          <p:txBody>
            <a:bodyPr wrap="square" rtlCol="0">
              <a:spAutoFit/>
            </a:bodyPr>
            <a:lstStyle/>
            <a:p>
              <a:pPr algn="ctr"/>
              <a:r>
                <a:rPr lang="en-US" sz="1800" dirty="0" smtClean="0"/>
                <a:t>Organization</a:t>
              </a:r>
            </a:p>
            <a:p>
              <a:pPr algn="ctr"/>
              <a:endParaRPr lang="en-US" sz="1100" dirty="0" smtClean="0">
                <a:solidFill>
                  <a:srgbClr val="636360"/>
                </a:solidFill>
              </a:endParaRPr>
            </a:p>
            <a:p>
              <a:pPr algn="ctr"/>
              <a:endParaRPr lang="en-US" sz="1100" dirty="0">
                <a:solidFill>
                  <a:srgbClr val="636360"/>
                </a:solidFill>
              </a:endParaRPr>
            </a:p>
          </p:txBody>
        </p:sp>
      </p:grpSp>
      <p:grpSp>
        <p:nvGrpSpPr>
          <p:cNvPr id="16" name="Group 15"/>
          <p:cNvGrpSpPr/>
          <p:nvPr/>
        </p:nvGrpSpPr>
        <p:grpSpPr>
          <a:xfrm>
            <a:off x="179512" y="1796819"/>
            <a:ext cx="9287873" cy="4552572"/>
            <a:chOff x="179512" y="1347614"/>
            <a:chExt cx="9287873" cy="3414430"/>
          </a:xfrm>
        </p:grpSpPr>
        <p:sp>
          <p:nvSpPr>
            <p:cNvPr id="10" name="TextBox 9"/>
            <p:cNvSpPr txBox="1"/>
            <p:nvPr/>
          </p:nvSpPr>
          <p:spPr>
            <a:xfrm rot="2080367">
              <a:off x="1258327" y="1890146"/>
              <a:ext cx="4077083" cy="300083"/>
            </a:xfrm>
            <a:prstGeom prst="rect">
              <a:avLst/>
            </a:prstGeom>
            <a:noFill/>
          </p:spPr>
          <p:txBody>
            <a:bodyPr wrap="none" rtlCol="0">
              <a:spAutoFit/>
            </a:bodyPr>
            <a:lstStyle/>
            <a:p>
              <a:r>
                <a:rPr lang="en-US" sz="2000" dirty="0" smtClean="0">
                  <a:solidFill>
                    <a:srgbClr val="636360"/>
                  </a:solidFill>
                </a:rPr>
                <a:t>http://</a:t>
              </a:r>
              <a:r>
                <a:rPr lang="en-US" sz="2000" dirty="0" err="1" smtClean="0">
                  <a:solidFill>
                    <a:srgbClr val="636360"/>
                  </a:solidFill>
                </a:rPr>
                <a:t>moh.govt.nz</a:t>
              </a:r>
              <a:r>
                <a:rPr lang="en-US" sz="2000" dirty="0" smtClean="0">
                  <a:solidFill>
                    <a:srgbClr val="636360"/>
                  </a:solidFill>
                </a:rPr>
                <a:t>/</a:t>
              </a:r>
              <a:r>
                <a:rPr lang="en-US" sz="2000" dirty="0" err="1" smtClean="0">
                  <a:solidFill>
                    <a:srgbClr val="636360"/>
                  </a:solidFill>
                </a:rPr>
                <a:t>nhi</a:t>
              </a:r>
              <a:r>
                <a:rPr lang="en-US" sz="2000" dirty="0" smtClean="0">
                  <a:solidFill>
                    <a:srgbClr val="636360"/>
                  </a:solidFill>
                </a:rPr>
                <a:t>/Patient/223</a:t>
              </a:r>
              <a:endParaRPr lang="nl-NL" sz="2000" dirty="0">
                <a:solidFill>
                  <a:srgbClr val="636360"/>
                </a:solidFill>
              </a:endParaRPr>
            </a:p>
          </p:txBody>
        </p:sp>
        <p:sp>
          <p:nvSpPr>
            <p:cNvPr id="23" name="TextBox 22"/>
            <p:cNvSpPr txBox="1"/>
            <p:nvPr/>
          </p:nvSpPr>
          <p:spPr>
            <a:xfrm>
              <a:off x="4211960" y="4461961"/>
              <a:ext cx="4433125" cy="300083"/>
            </a:xfrm>
            <a:prstGeom prst="rect">
              <a:avLst/>
            </a:prstGeom>
            <a:noFill/>
          </p:spPr>
          <p:txBody>
            <a:bodyPr wrap="none" rtlCol="0">
              <a:spAutoFit/>
            </a:bodyPr>
            <a:lstStyle/>
            <a:p>
              <a:r>
                <a:rPr lang="en-US" sz="2000" dirty="0" smtClean="0">
                  <a:solidFill>
                    <a:srgbClr val="636360"/>
                  </a:solidFill>
                </a:rPr>
                <a:t>http:/</a:t>
              </a:r>
              <a:r>
                <a:rPr lang="en-US" sz="2000" dirty="0">
                  <a:solidFill>
                    <a:srgbClr val="636360"/>
                  </a:solidFill>
                </a:rPr>
                <a:t>/</a:t>
              </a:r>
              <a:r>
                <a:rPr lang="en-US" sz="2000" dirty="0" err="1">
                  <a:solidFill>
                    <a:srgbClr val="636360"/>
                  </a:solidFill>
                </a:rPr>
                <a:t>moh.govt.nz</a:t>
              </a:r>
              <a:r>
                <a:rPr lang="en-US" sz="2000" dirty="0">
                  <a:solidFill>
                    <a:srgbClr val="636360"/>
                  </a:solidFill>
                </a:rPr>
                <a:t>/</a:t>
              </a:r>
              <a:r>
                <a:rPr lang="en-US" sz="2000" dirty="0" err="1">
                  <a:solidFill>
                    <a:srgbClr val="636360"/>
                  </a:solidFill>
                </a:rPr>
                <a:t>hpi</a:t>
              </a:r>
              <a:r>
                <a:rPr lang="en-US" sz="2000" dirty="0" smtClean="0">
                  <a:solidFill>
                    <a:srgbClr val="636360"/>
                  </a:solidFill>
                </a:rPr>
                <a:t>/Practitioner/87</a:t>
              </a:r>
              <a:endParaRPr lang="nl-NL" sz="2000" dirty="0">
                <a:solidFill>
                  <a:srgbClr val="636360"/>
                </a:solidFill>
              </a:endParaRPr>
            </a:p>
          </p:txBody>
        </p:sp>
        <p:sp>
          <p:nvSpPr>
            <p:cNvPr id="24" name="TextBox 23"/>
            <p:cNvSpPr txBox="1"/>
            <p:nvPr/>
          </p:nvSpPr>
          <p:spPr>
            <a:xfrm>
              <a:off x="5019483" y="2867972"/>
              <a:ext cx="4447902" cy="300083"/>
            </a:xfrm>
            <a:prstGeom prst="rect">
              <a:avLst/>
            </a:prstGeom>
            <a:noFill/>
          </p:spPr>
          <p:txBody>
            <a:bodyPr wrap="none" rtlCol="0">
              <a:spAutoFit/>
            </a:bodyPr>
            <a:lstStyle/>
            <a:p>
              <a:r>
                <a:rPr lang="en-US" sz="2000" dirty="0" smtClean="0">
                  <a:solidFill>
                    <a:srgbClr val="636360"/>
                  </a:solidFill>
                </a:rPr>
                <a:t>http://lab.hospitalA.org/DiagRep/4445</a:t>
              </a:r>
              <a:endParaRPr lang="nl-NL" sz="2000" dirty="0">
                <a:solidFill>
                  <a:srgbClr val="636360"/>
                </a:solidFill>
              </a:endParaRPr>
            </a:p>
          </p:txBody>
        </p:sp>
        <p:sp>
          <p:nvSpPr>
            <p:cNvPr id="25" name="TextBox 24"/>
            <p:cNvSpPr txBox="1"/>
            <p:nvPr/>
          </p:nvSpPr>
          <p:spPr>
            <a:xfrm>
              <a:off x="4572000" y="1347614"/>
              <a:ext cx="4827989" cy="300083"/>
            </a:xfrm>
            <a:prstGeom prst="rect">
              <a:avLst/>
            </a:prstGeom>
            <a:noFill/>
          </p:spPr>
          <p:txBody>
            <a:bodyPr wrap="none" rtlCol="0">
              <a:spAutoFit/>
            </a:bodyPr>
            <a:lstStyle/>
            <a:p>
              <a:r>
                <a:rPr lang="en-US" sz="2000" dirty="0" smtClean="0">
                  <a:solidFill>
                    <a:srgbClr val="636360"/>
                  </a:solidFill>
                </a:rPr>
                <a:t>http://lab.hospitalA.org/Observation/3ff27</a:t>
              </a:r>
              <a:endParaRPr lang="nl-NL" sz="2000" dirty="0">
                <a:solidFill>
                  <a:srgbClr val="636360"/>
                </a:solidFill>
              </a:endParaRPr>
            </a:p>
          </p:txBody>
        </p:sp>
        <p:sp>
          <p:nvSpPr>
            <p:cNvPr id="35" name="TextBox 34"/>
            <p:cNvSpPr txBox="1"/>
            <p:nvPr/>
          </p:nvSpPr>
          <p:spPr>
            <a:xfrm>
              <a:off x="179512" y="3999859"/>
              <a:ext cx="4376268" cy="300083"/>
            </a:xfrm>
            <a:prstGeom prst="rect">
              <a:avLst/>
            </a:prstGeom>
            <a:noFill/>
          </p:spPr>
          <p:txBody>
            <a:bodyPr wrap="none" rtlCol="0">
              <a:spAutoFit/>
            </a:bodyPr>
            <a:lstStyle/>
            <a:p>
              <a:r>
                <a:rPr lang="en-US" sz="2000" dirty="0" smtClean="0">
                  <a:solidFill>
                    <a:srgbClr val="636360"/>
                  </a:solidFill>
                </a:rPr>
                <a:t>http://</a:t>
              </a:r>
              <a:r>
                <a:rPr lang="en-US" sz="2000" dirty="0" err="1" smtClean="0">
                  <a:solidFill>
                    <a:srgbClr val="636360"/>
                  </a:solidFill>
                </a:rPr>
                <a:t>moh.govt.nz</a:t>
              </a:r>
              <a:r>
                <a:rPr lang="en-US" sz="2000" dirty="0" smtClean="0">
                  <a:solidFill>
                    <a:srgbClr val="636360"/>
                  </a:solidFill>
                </a:rPr>
                <a:t>/</a:t>
              </a:r>
              <a:r>
                <a:rPr lang="en-US" sz="2000" dirty="0" err="1" smtClean="0">
                  <a:solidFill>
                    <a:srgbClr val="636360"/>
                  </a:solidFill>
                </a:rPr>
                <a:t>hpi</a:t>
              </a:r>
              <a:r>
                <a:rPr lang="en-US" sz="2000" dirty="0" smtClean="0">
                  <a:solidFill>
                    <a:srgbClr val="636360"/>
                  </a:solidFill>
                </a:rPr>
                <a:t>/Organization/1</a:t>
              </a:r>
              <a:endParaRPr lang="nl-NL" sz="2000" dirty="0">
                <a:solidFill>
                  <a:srgbClr val="636360"/>
                </a:solidFill>
              </a:endParaRPr>
            </a:p>
          </p:txBody>
        </p:sp>
      </p:grpSp>
    </p:spTree>
    <p:extLst>
      <p:ext uri="{BB962C8B-B14F-4D97-AF65-F5344CB8AC3E}">
        <p14:creationId xmlns="" xmlns:p14="http://schemas.microsoft.com/office/powerpoint/2010/main" val="2007409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0-#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between Resources</a:t>
            </a:r>
            <a:endParaRPr lang="en-US"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86</a:t>
            </a:fld>
            <a:endParaRPr lang="en-CA" dirty="0"/>
          </a:p>
        </p:txBody>
      </p:sp>
      <p:pic>
        <p:nvPicPr>
          <p:cNvPr id="5" name="Picture 4" descr="procedure.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7544" y="2132856"/>
            <a:ext cx="8423920" cy="3903062"/>
          </a:xfrm>
          <a:prstGeom prst="rect">
            <a:avLst/>
          </a:prstGeom>
        </p:spPr>
      </p:pic>
      <p:sp>
        <p:nvSpPr>
          <p:cNvPr id="7" name="Rectangle 6"/>
          <p:cNvSpPr/>
          <p:nvPr/>
        </p:nvSpPr>
        <p:spPr bwMode="auto">
          <a:xfrm>
            <a:off x="6588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6804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err="1" smtClean="0">
                <a:latin typeface="Arial" charset="0"/>
              </a:rPr>
              <a:t>FHIR</a:t>
            </a:r>
            <a:r>
              <a:rPr lang="en-US" sz="1100" dirty="0" smtClean="0">
                <a:latin typeface="Arial" charset="0"/>
              </a:rPr>
              <a:t> resource</a:t>
            </a:r>
            <a:endParaRPr kumimoji="0" lang="en-US" sz="11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6876256" y="4077072"/>
            <a:ext cx="1584176" cy="830997"/>
          </a:xfrm>
          <a:prstGeom prst="rect">
            <a:avLst/>
          </a:prstGeom>
          <a:noFill/>
        </p:spPr>
        <p:txBody>
          <a:bodyPr wrap="square" rtlCol="0">
            <a:spAutoFit/>
          </a:bodyPr>
          <a:lstStyle/>
          <a:p>
            <a:r>
              <a:rPr lang="en-AU" sz="1200" dirty="0" smtClean="0"/>
              <a:t>“container” of information that represent something in the real world </a:t>
            </a:r>
            <a:endParaRPr lang="en-US" sz="1200" dirty="0"/>
          </a:p>
        </p:txBody>
      </p:sp>
      <p:cxnSp>
        <p:nvCxnSpPr>
          <p:cNvPr id="11" name="Curved Connector 10"/>
          <p:cNvCxnSpPr/>
          <p:nvPr/>
        </p:nvCxnSpPr>
        <p:spPr bwMode="auto">
          <a:xfrm>
            <a:off x="6876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876256" y="5373216"/>
            <a:ext cx="1512168" cy="461665"/>
          </a:xfrm>
          <a:prstGeom prst="rect">
            <a:avLst/>
          </a:prstGeom>
          <a:noFill/>
        </p:spPr>
        <p:txBody>
          <a:bodyPr wrap="square" rtlCol="0">
            <a:spAutoFit/>
          </a:bodyPr>
          <a:lstStyle/>
          <a:p>
            <a:r>
              <a:rPr lang="en-US" sz="1200" dirty="0" smtClean="0"/>
              <a:t>Link between resources</a:t>
            </a:r>
            <a:endParaRPr lang="en-US" sz="1200" dirty="0"/>
          </a:p>
        </p:txBody>
      </p:sp>
      <p:pic>
        <p:nvPicPr>
          <p:cNvPr id="10" name="Picture 9" descr="circle.png"/>
          <p:cNvPicPr>
            <a:picLocks noChangeAspect="1"/>
          </p:cNvPicPr>
          <p:nvPr/>
        </p:nvPicPr>
        <p:blipFill>
          <a:blip r:embed="rId4" cstate="print"/>
          <a:stretch>
            <a:fillRect/>
          </a:stretch>
        </p:blipFill>
        <p:spPr>
          <a:xfrm>
            <a:off x="6084168" y="4797152"/>
            <a:ext cx="2390476" cy="1239254"/>
          </a:xfrm>
          <a:prstGeom prst="rect">
            <a:avLst/>
          </a:prstGeom>
        </p:spPr>
      </p:pic>
    </p:spTree>
    <p:extLst>
      <p:ext uri="{BB962C8B-B14F-4D97-AF65-F5344CB8AC3E}">
        <p14:creationId xmlns="" xmlns:p14="http://schemas.microsoft.com/office/powerpoint/2010/main" val="222141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between Resources</a:t>
            </a:r>
            <a:endParaRPr lang="en-US" dirty="0"/>
          </a:p>
        </p:txBody>
      </p:sp>
      <p:pic>
        <p:nvPicPr>
          <p:cNvPr id="13" name="Snagit_PPTA8" descr="PPTA8.png"/>
          <p:cNvPicPr>
            <a:picLocks noChangeAspect="1"/>
          </p:cNvPicPr>
          <p:nvPr/>
        </p:nvPicPr>
        <p:blipFill>
          <a:blip r:embed="rId3" cstate="print"/>
          <a:stretch>
            <a:fillRect/>
          </a:stretch>
        </p:blipFill>
        <p:spPr>
          <a:xfrm>
            <a:off x="1619672" y="1628800"/>
            <a:ext cx="6211842" cy="5013176"/>
          </a:xfrm>
          <a:prstGeom prst="rect">
            <a:avLst/>
          </a:prstGeom>
        </p:spPr>
      </p:pic>
    </p:spTree>
    <p:extLst>
      <p:ext uri="{BB962C8B-B14F-4D97-AF65-F5344CB8AC3E}">
        <p14:creationId xmlns="" xmlns:p14="http://schemas.microsoft.com/office/powerpoint/2010/main" val="22214189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References</a:t>
            </a:r>
            <a:endParaRPr lang="en-AU" dirty="0"/>
          </a:p>
        </p:txBody>
      </p:sp>
      <p:sp>
        <p:nvSpPr>
          <p:cNvPr id="3" name="Content Placeholder 2"/>
          <p:cNvSpPr>
            <a:spLocks noGrp="1"/>
          </p:cNvSpPr>
          <p:nvPr>
            <p:ph sz="quarter" idx="1"/>
          </p:nvPr>
        </p:nvSpPr>
        <p:spPr/>
        <p:txBody>
          <a:bodyPr/>
          <a:lstStyle/>
          <a:p>
            <a:r>
              <a:rPr lang="en-AU" sz="2600" dirty="0" smtClean="0"/>
              <a:t>Resources are independent – don’t need other resources to correctly interpret a resource</a:t>
            </a:r>
          </a:p>
          <a:p>
            <a:r>
              <a:rPr lang="en-AU" sz="2600" dirty="0" smtClean="0"/>
              <a:t>But resources reference each other extensively to form a web of information</a:t>
            </a:r>
          </a:p>
          <a:p>
            <a:r>
              <a:rPr lang="en-AU" sz="2600" dirty="0" smtClean="0"/>
              <a:t>Need to resolve references to fully understand the data </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88</a:t>
            </a:fld>
            <a:endParaRPr lang="en-US" dirty="0"/>
          </a:p>
        </p:txBody>
      </p:sp>
      <p:sp>
        <p:nvSpPr>
          <p:cNvPr id="7" name="Content Placeholder 2"/>
          <p:cNvSpPr txBox="1">
            <a:spLocks/>
          </p:cNvSpPr>
          <p:nvPr/>
        </p:nvSpPr>
        <p:spPr bwMode="auto">
          <a:xfrm>
            <a:off x="611560" y="4509120"/>
            <a:ext cx="8208912" cy="2554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273050" indent="-273050" algn="l" rtl="0" eaLnBrk="0" fontAlgn="base" hangingPunct="0">
              <a:lnSpc>
                <a:spcPct val="90000"/>
              </a:lnSpc>
              <a:spcBef>
                <a:spcPct val="30000"/>
              </a:spcBef>
              <a:spcAft>
                <a:spcPct val="0"/>
              </a:spcAft>
              <a:buClr>
                <a:schemeClr val="accent1"/>
              </a:buClr>
              <a:buSzPct val="85000"/>
              <a:buFont typeface="Wingdings 2" charset="2"/>
              <a:buChar char=""/>
              <a:defRPr sz="2600" b="1" kern="1200">
                <a:solidFill>
                  <a:schemeClr val="tx1"/>
                </a:solidFill>
                <a:latin typeface="Franklin Gothic Book" charset="0"/>
                <a:ea typeface="ＭＳ Ｐゴシック" charset="-128"/>
                <a:cs typeface="ＭＳ Ｐゴシック" charset="-128"/>
              </a:defRPr>
            </a:lvl1pPr>
            <a:lvl2pPr marL="547688" indent="-228600" algn="l" rtl="0" eaLnBrk="0" fontAlgn="base" hangingPunct="0">
              <a:lnSpc>
                <a:spcPct val="90000"/>
              </a:lnSpc>
              <a:spcBef>
                <a:spcPct val="30000"/>
              </a:spcBef>
              <a:spcAft>
                <a:spcPct val="0"/>
              </a:spcAft>
              <a:buClr>
                <a:schemeClr val="accent2"/>
              </a:buClr>
              <a:buSzPct val="85000"/>
              <a:buFont typeface="Wingdings 2" charset="2"/>
              <a:buChar char=""/>
              <a:defRPr sz="2400" b="1" kern="1200">
                <a:solidFill>
                  <a:schemeClr val="tx1"/>
                </a:solidFill>
                <a:latin typeface="Franklin Gothic Book" charset="0"/>
                <a:ea typeface="ＭＳ Ｐゴシック" charset="-128"/>
                <a:cs typeface="+mn-cs"/>
              </a:defRPr>
            </a:lvl2pPr>
            <a:lvl3pPr marL="822325" indent="-228600" algn="l" rtl="0" eaLnBrk="0" fontAlgn="base" hangingPunct="0">
              <a:lnSpc>
                <a:spcPct val="90000"/>
              </a:lnSpc>
              <a:spcBef>
                <a:spcPct val="30000"/>
              </a:spcBef>
              <a:spcAft>
                <a:spcPct val="0"/>
              </a:spcAft>
              <a:buClr>
                <a:srgbClr val="CBADAB"/>
              </a:buClr>
              <a:buSzPct val="85000"/>
              <a:buFont typeface="Wingdings 2" charset="2"/>
              <a:buChar char=""/>
              <a:defRPr sz="2000" b="1" kern="1200">
                <a:solidFill>
                  <a:schemeClr val="tx1"/>
                </a:solidFill>
                <a:latin typeface="Franklin Gothic Book" charset="0"/>
                <a:ea typeface="ＭＳ Ｐゴシック" charset="-128"/>
                <a:cs typeface="+mn-cs"/>
              </a:defRPr>
            </a:lvl3pPr>
            <a:lvl4pPr marL="1096963" indent="-228600" algn="l" rtl="0" eaLnBrk="0" fontAlgn="base" hangingPunct="0">
              <a:lnSpc>
                <a:spcPct val="90000"/>
              </a:lnSpc>
              <a:spcBef>
                <a:spcPct val="30000"/>
              </a:spcBef>
              <a:spcAft>
                <a:spcPct val="0"/>
              </a:spcAft>
              <a:buClr>
                <a:srgbClr val="A28E6A"/>
              </a:buClr>
              <a:buSzPct val="80000"/>
              <a:buFont typeface="Wingdings 2" charset="2"/>
              <a:buChar char=""/>
              <a:defRPr sz="2000" b="1" kern="1200">
                <a:solidFill>
                  <a:schemeClr val="tx1"/>
                </a:solidFill>
                <a:latin typeface="Franklin Gothic Book" charset="0"/>
                <a:ea typeface="ＭＳ Ｐゴシック" charset="-128"/>
                <a:cs typeface="+mn-cs"/>
              </a:defRPr>
            </a:lvl4pPr>
            <a:lvl5pPr marL="1371600" indent="-228600" algn="l" rtl="0" eaLnBrk="0" fontAlgn="base" hangingPunct="0">
              <a:lnSpc>
                <a:spcPct val="90000"/>
              </a:lnSpc>
              <a:spcBef>
                <a:spcPct val="30000"/>
              </a:spcBef>
              <a:spcAft>
                <a:spcPct val="0"/>
              </a:spcAft>
              <a:buClr>
                <a:srgbClr val="A28E6A"/>
              </a:buClr>
              <a:buChar char="o"/>
              <a:defRPr sz="2000" b="1" kern="1200">
                <a:solidFill>
                  <a:schemeClr val="tx1"/>
                </a:solidFill>
                <a:latin typeface="Franklin Gothic Book" charset="0"/>
                <a:ea typeface="ＭＳ Ｐゴシック"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nSpc>
                <a:spcPct val="100000"/>
              </a:lnSpc>
              <a:spcBef>
                <a:spcPts val="0"/>
              </a:spcBef>
              <a:buFont typeface="Wingdings 2" charset="2"/>
              <a:buNone/>
            </a:pPr>
            <a:r>
              <a:rPr lang="en-AU" sz="1600" b="0" dirty="0" smtClean="0">
                <a:latin typeface="Courier New" panose="02070309020205020404" pitchFamily="49" charset="0"/>
              </a:rPr>
              <a:t>&lt;Procedure </a:t>
            </a:r>
            <a:r>
              <a:rPr lang="en-AU" sz="1600" b="0" dirty="0" err="1" smtClean="0">
                <a:latin typeface="Courier New" panose="02070309020205020404" pitchFamily="49" charset="0"/>
              </a:rPr>
              <a:t>xmlns</a:t>
            </a:r>
            <a:r>
              <a:rPr lang="en-AU" sz="1600" b="0" dirty="0" smtClean="0">
                <a:latin typeface="Courier New" panose="02070309020205020404" pitchFamily="49" charset="0"/>
              </a:rPr>
              <a:t>="http://hl7.org/</a:t>
            </a:r>
            <a:r>
              <a:rPr lang="en-AU" sz="1600" b="0" dirty="0" err="1" smtClean="0">
                <a:latin typeface="Courier New" panose="02070309020205020404" pitchFamily="49" charset="0"/>
              </a:rPr>
              <a:t>fhir</a:t>
            </a:r>
            <a:r>
              <a:rPr lang="en-AU" sz="1600" b="0" dirty="0" smtClean="0">
                <a:latin typeface="Courier New" panose="02070309020205020404" pitchFamily="49" charset="0"/>
              </a:rPr>
              <a:t>"&gt;</a:t>
            </a:r>
          </a:p>
          <a:p>
            <a:pPr marL="0" indent="0">
              <a:lnSpc>
                <a:spcPct val="100000"/>
              </a:lnSpc>
              <a:spcBef>
                <a:spcPts val="0"/>
              </a:spcBef>
              <a:buFont typeface="Wingdings 2" charset="2"/>
              <a:buNone/>
            </a:pPr>
            <a:r>
              <a:rPr lang="en-AU" sz="1600" b="0" dirty="0">
                <a:latin typeface="Courier New" panose="02070309020205020404" pitchFamily="49" charset="0"/>
              </a:rPr>
              <a:t> </a:t>
            </a:r>
            <a:r>
              <a:rPr lang="en-AU" sz="1600" b="0" dirty="0" smtClean="0">
                <a:latin typeface="Courier New" panose="02070309020205020404" pitchFamily="49" charset="0"/>
              </a:rPr>
              <a:t> &lt;subject&gt;</a:t>
            </a:r>
          </a:p>
          <a:p>
            <a:pPr marL="0" indent="0">
              <a:lnSpc>
                <a:spcPct val="100000"/>
              </a:lnSpc>
              <a:spcBef>
                <a:spcPts val="0"/>
              </a:spcBef>
              <a:buFont typeface="Wingdings 2" charset="2"/>
              <a:buNone/>
            </a:pPr>
            <a:r>
              <a:rPr lang="en-AU" sz="1600" b="0" dirty="0">
                <a:latin typeface="Courier New" panose="02070309020205020404" pitchFamily="49" charset="0"/>
              </a:rPr>
              <a:t> </a:t>
            </a:r>
            <a:r>
              <a:rPr lang="en-AU" sz="1600" b="0" dirty="0" smtClean="0">
                <a:latin typeface="Courier New" panose="02070309020205020404" pitchFamily="49" charset="0"/>
              </a:rPr>
              <a:t>   </a:t>
            </a:r>
            <a:r>
              <a:rPr lang="en-AU" sz="1600" dirty="0" smtClean="0">
                <a:latin typeface="Courier New" panose="02070309020205020404" pitchFamily="49" charset="0"/>
              </a:rPr>
              <a:t>&lt;reference value="Patient/23"/&gt;</a:t>
            </a:r>
          </a:p>
          <a:p>
            <a:pPr marL="0" indent="0">
              <a:lnSpc>
                <a:spcPct val="100000"/>
              </a:lnSpc>
              <a:spcBef>
                <a:spcPts val="0"/>
              </a:spcBef>
              <a:buFont typeface="Wingdings 2" charset="2"/>
              <a:buNone/>
            </a:pPr>
            <a:r>
              <a:rPr lang="en-AU" sz="1600" b="0" dirty="0">
                <a:latin typeface="Courier New" panose="02070309020205020404" pitchFamily="49" charset="0"/>
              </a:rPr>
              <a:t> </a:t>
            </a:r>
            <a:r>
              <a:rPr lang="en-AU" sz="1600" b="0" dirty="0" smtClean="0">
                <a:latin typeface="Courier New" panose="02070309020205020404" pitchFamily="49" charset="0"/>
              </a:rPr>
              <a:t> &lt;/subject&gt;</a:t>
            </a:r>
          </a:p>
          <a:p>
            <a:pPr marL="0" indent="0">
              <a:lnSpc>
                <a:spcPct val="100000"/>
              </a:lnSpc>
              <a:spcBef>
                <a:spcPts val="0"/>
              </a:spcBef>
              <a:buFont typeface="Wingdings 2" charset="2"/>
              <a:buNone/>
            </a:pPr>
            <a:r>
              <a:rPr lang="en-AU" sz="1600" b="0" dirty="0">
                <a:latin typeface="Courier New" panose="02070309020205020404" pitchFamily="49" charset="0"/>
              </a:rPr>
              <a:t> </a:t>
            </a:r>
            <a:r>
              <a:rPr lang="en-AU" sz="1600" b="0" dirty="0" smtClean="0">
                <a:latin typeface="Courier New" panose="02070309020205020404" pitchFamily="49" charset="0"/>
              </a:rPr>
              <a:t> …</a:t>
            </a:r>
          </a:p>
          <a:p>
            <a:pPr marL="0" indent="0">
              <a:lnSpc>
                <a:spcPct val="100000"/>
              </a:lnSpc>
              <a:spcBef>
                <a:spcPts val="0"/>
              </a:spcBef>
              <a:buNone/>
            </a:pPr>
            <a:r>
              <a:rPr lang="en-AU" sz="1600" b="0" dirty="0" smtClean="0">
                <a:latin typeface="Courier New" panose="02070309020205020404" pitchFamily="49" charset="0"/>
              </a:rPr>
              <a:t>&lt;report&gt;</a:t>
            </a:r>
            <a:endParaRPr lang="en-AU" sz="1600" b="0" dirty="0">
              <a:latin typeface="Courier New" panose="02070309020205020404" pitchFamily="49" charset="0"/>
            </a:endParaRPr>
          </a:p>
          <a:p>
            <a:pPr marL="0" indent="0">
              <a:lnSpc>
                <a:spcPct val="100000"/>
              </a:lnSpc>
              <a:spcBef>
                <a:spcPts val="0"/>
              </a:spcBef>
              <a:buNone/>
            </a:pPr>
            <a:r>
              <a:rPr lang="en-AU" sz="1600" b="0" dirty="0">
                <a:latin typeface="Courier New" panose="02070309020205020404" pitchFamily="49" charset="0"/>
              </a:rPr>
              <a:t>    </a:t>
            </a:r>
            <a:r>
              <a:rPr lang="en-AU" sz="1600" dirty="0">
                <a:latin typeface="Courier New" panose="02070309020205020404" pitchFamily="49" charset="0"/>
              </a:rPr>
              <a:t>&lt;reference value</a:t>
            </a:r>
            <a:r>
              <a:rPr lang="en-AU" sz="1600" dirty="0" smtClean="0">
                <a:latin typeface="Courier New" panose="02070309020205020404" pitchFamily="49" charset="0"/>
              </a:rPr>
              <a:t>=”http://</a:t>
            </a:r>
            <a:r>
              <a:rPr lang="en-AU" sz="1600" dirty="0" err="1" smtClean="0">
                <a:latin typeface="Courier New" panose="02070309020205020404" pitchFamily="49" charset="0"/>
              </a:rPr>
              <a:t>myServer</a:t>
            </a:r>
            <a:r>
              <a:rPr lang="en-AU" sz="1600" dirty="0" smtClean="0">
                <a:latin typeface="Courier New" panose="02070309020205020404" pitchFamily="49" charset="0"/>
              </a:rPr>
              <a:t>/</a:t>
            </a:r>
            <a:r>
              <a:rPr lang="en-AU" sz="1600" dirty="0" err="1" smtClean="0">
                <a:latin typeface="Courier New" panose="02070309020205020404" pitchFamily="49" charset="0"/>
              </a:rPr>
              <a:t>DiagnosticReport</a:t>
            </a:r>
            <a:r>
              <a:rPr lang="en-AU" sz="1600" dirty="0" smtClean="0">
                <a:latin typeface="Courier New" panose="02070309020205020404" pitchFamily="49" charset="0"/>
              </a:rPr>
              <a:t>/45"</a:t>
            </a:r>
            <a:r>
              <a:rPr lang="en-AU" sz="1600" dirty="0">
                <a:latin typeface="Courier New" panose="02070309020205020404" pitchFamily="49" charset="0"/>
              </a:rPr>
              <a:t>/&gt;</a:t>
            </a:r>
          </a:p>
          <a:p>
            <a:pPr marL="0" indent="0">
              <a:lnSpc>
                <a:spcPct val="100000"/>
              </a:lnSpc>
              <a:spcBef>
                <a:spcPts val="0"/>
              </a:spcBef>
              <a:buNone/>
            </a:pPr>
            <a:r>
              <a:rPr lang="en-AU" sz="1600" b="0" dirty="0" smtClean="0">
                <a:latin typeface="Courier New" panose="02070309020205020404" pitchFamily="49" charset="0"/>
              </a:rPr>
              <a:t>&lt;/report&gt;</a:t>
            </a:r>
            <a:endParaRPr lang="en-AU" sz="1600" b="0" dirty="0">
              <a:latin typeface="Courier New" panose="02070309020205020404" pitchFamily="49" charset="0"/>
            </a:endParaRPr>
          </a:p>
          <a:p>
            <a:pPr marL="0" indent="0">
              <a:lnSpc>
                <a:spcPct val="100000"/>
              </a:lnSpc>
              <a:spcBef>
                <a:spcPts val="0"/>
              </a:spcBef>
              <a:buFont typeface="Wingdings 2" charset="2"/>
              <a:buNone/>
            </a:pPr>
            <a:endParaRPr lang="en-AU" sz="1600" b="0" dirty="0" smtClean="0">
              <a:latin typeface="Courier New" panose="02070309020205020404" pitchFamily="49" charset="0"/>
            </a:endParaRPr>
          </a:p>
          <a:p>
            <a:pPr marL="0" indent="0">
              <a:lnSpc>
                <a:spcPct val="100000"/>
              </a:lnSpc>
              <a:spcBef>
                <a:spcPts val="0"/>
              </a:spcBef>
              <a:buFont typeface="Wingdings 2" charset="2"/>
              <a:buNone/>
            </a:pPr>
            <a:r>
              <a:rPr lang="en-AU" sz="1600" b="0" dirty="0">
                <a:latin typeface="Courier New" panose="02070309020205020404" pitchFamily="49" charset="0"/>
              </a:rPr>
              <a:t> </a:t>
            </a:r>
            <a:r>
              <a:rPr lang="en-AU" sz="1600" b="0" dirty="0" smtClean="0">
                <a:latin typeface="Courier New" panose="02070309020205020404" pitchFamily="49" charset="0"/>
              </a:rPr>
              <a:t> …</a:t>
            </a:r>
            <a:endParaRPr lang="en-AU" sz="1600" b="0" dirty="0">
              <a:latin typeface="Courier New" panose="02070309020205020404" pitchFamily="49" charset="0"/>
            </a:endParaRPr>
          </a:p>
        </p:txBody>
      </p:sp>
    </p:spTree>
    <p:extLst>
      <p:ext uri="{BB962C8B-B14F-4D97-AF65-F5344CB8AC3E}">
        <p14:creationId xmlns="" xmlns:p14="http://schemas.microsoft.com/office/powerpoint/2010/main" val="33077125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Rules for references</a:t>
            </a:r>
            <a:endParaRPr lang="en-AU" dirty="0"/>
          </a:p>
        </p:txBody>
      </p:sp>
      <p:sp>
        <p:nvSpPr>
          <p:cNvPr id="3" name="Content Placeholder 2"/>
          <p:cNvSpPr>
            <a:spLocks noGrp="1"/>
          </p:cNvSpPr>
          <p:nvPr>
            <p:ph sz="quarter" idx="1"/>
          </p:nvPr>
        </p:nvSpPr>
        <p:spPr/>
        <p:txBody>
          <a:bodyPr/>
          <a:lstStyle/>
          <a:p>
            <a:r>
              <a:rPr lang="en-AU" sz="2600" dirty="0" smtClean="0"/>
              <a:t>References can be relative or absolute</a:t>
            </a:r>
          </a:p>
          <a:p>
            <a:r>
              <a:rPr lang="en-AU" sz="2600" dirty="0" smtClean="0"/>
              <a:t>References don’t have to be to the same server</a:t>
            </a:r>
          </a:p>
          <a:p>
            <a:r>
              <a:rPr lang="en-AU" sz="2600" dirty="0" smtClean="0"/>
              <a:t>Server does not have to enforce integrity</a:t>
            </a:r>
          </a:p>
          <a:p>
            <a:pPr lvl="1"/>
            <a:r>
              <a:rPr lang="en-AU" sz="2100" dirty="0" smtClean="0"/>
              <a:t>Clients need to cater for broken links</a:t>
            </a:r>
          </a:p>
          <a:p>
            <a:r>
              <a:rPr lang="en-AU" sz="2600" dirty="0" smtClean="0"/>
              <a:t>Targets can be ‘contained’ in the resource:</a:t>
            </a:r>
          </a:p>
          <a:p>
            <a:endParaRPr lang="en-AU" sz="26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89</a:t>
            </a:fld>
            <a:endParaRPr lang="en-US" dirty="0"/>
          </a:p>
        </p:txBody>
      </p:sp>
      <p:sp>
        <p:nvSpPr>
          <p:cNvPr id="7" name="Content Placeholder 2"/>
          <p:cNvSpPr txBox="1">
            <a:spLocks/>
          </p:cNvSpPr>
          <p:nvPr/>
        </p:nvSpPr>
        <p:spPr bwMode="auto">
          <a:xfrm>
            <a:off x="755576" y="4149080"/>
            <a:ext cx="7621693" cy="2308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273050" indent="-273050" algn="l" rtl="0" eaLnBrk="0" fontAlgn="base" hangingPunct="0">
              <a:lnSpc>
                <a:spcPct val="90000"/>
              </a:lnSpc>
              <a:spcBef>
                <a:spcPct val="30000"/>
              </a:spcBef>
              <a:spcAft>
                <a:spcPct val="0"/>
              </a:spcAft>
              <a:buClr>
                <a:schemeClr val="accent1"/>
              </a:buClr>
              <a:buSzPct val="85000"/>
              <a:buFont typeface="Wingdings 2" charset="2"/>
              <a:buChar char=""/>
              <a:defRPr sz="2600" b="1" kern="1200">
                <a:solidFill>
                  <a:schemeClr val="tx1"/>
                </a:solidFill>
                <a:latin typeface="Franklin Gothic Book" charset="0"/>
                <a:ea typeface="ＭＳ Ｐゴシック" charset="-128"/>
                <a:cs typeface="ＭＳ Ｐゴシック" charset="-128"/>
              </a:defRPr>
            </a:lvl1pPr>
            <a:lvl2pPr marL="547688" indent="-228600" algn="l" rtl="0" eaLnBrk="0" fontAlgn="base" hangingPunct="0">
              <a:lnSpc>
                <a:spcPct val="90000"/>
              </a:lnSpc>
              <a:spcBef>
                <a:spcPct val="30000"/>
              </a:spcBef>
              <a:spcAft>
                <a:spcPct val="0"/>
              </a:spcAft>
              <a:buClr>
                <a:schemeClr val="accent2"/>
              </a:buClr>
              <a:buSzPct val="85000"/>
              <a:buFont typeface="Wingdings 2" charset="2"/>
              <a:buChar char=""/>
              <a:defRPr sz="2400" b="1" kern="1200">
                <a:solidFill>
                  <a:schemeClr val="tx1"/>
                </a:solidFill>
                <a:latin typeface="Franklin Gothic Book" charset="0"/>
                <a:ea typeface="ＭＳ Ｐゴシック" charset="-128"/>
                <a:cs typeface="+mn-cs"/>
              </a:defRPr>
            </a:lvl2pPr>
            <a:lvl3pPr marL="822325" indent="-228600" algn="l" rtl="0" eaLnBrk="0" fontAlgn="base" hangingPunct="0">
              <a:lnSpc>
                <a:spcPct val="90000"/>
              </a:lnSpc>
              <a:spcBef>
                <a:spcPct val="30000"/>
              </a:spcBef>
              <a:spcAft>
                <a:spcPct val="0"/>
              </a:spcAft>
              <a:buClr>
                <a:srgbClr val="CBADAB"/>
              </a:buClr>
              <a:buSzPct val="85000"/>
              <a:buFont typeface="Wingdings 2" charset="2"/>
              <a:buChar char=""/>
              <a:defRPr sz="2000" b="1" kern="1200">
                <a:solidFill>
                  <a:schemeClr val="tx1"/>
                </a:solidFill>
                <a:latin typeface="Franklin Gothic Book" charset="0"/>
                <a:ea typeface="ＭＳ Ｐゴシック" charset="-128"/>
                <a:cs typeface="+mn-cs"/>
              </a:defRPr>
            </a:lvl3pPr>
            <a:lvl4pPr marL="1096963" indent="-228600" algn="l" rtl="0" eaLnBrk="0" fontAlgn="base" hangingPunct="0">
              <a:lnSpc>
                <a:spcPct val="90000"/>
              </a:lnSpc>
              <a:spcBef>
                <a:spcPct val="30000"/>
              </a:spcBef>
              <a:spcAft>
                <a:spcPct val="0"/>
              </a:spcAft>
              <a:buClr>
                <a:srgbClr val="A28E6A"/>
              </a:buClr>
              <a:buSzPct val="80000"/>
              <a:buFont typeface="Wingdings 2" charset="2"/>
              <a:buChar char=""/>
              <a:defRPr sz="2000" b="1" kern="1200">
                <a:solidFill>
                  <a:schemeClr val="tx1"/>
                </a:solidFill>
                <a:latin typeface="Franklin Gothic Book" charset="0"/>
                <a:ea typeface="ＭＳ Ｐゴシック" charset="-128"/>
                <a:cs typeface="+mn-cs"/>
              </a:defRPr>
            </a:lvl4pPr>
            <a:lvl5pPr marL="1371600" indent="-228600" algn="l" rtl="0" eaLnBrk="0" fontAlgn="base" hangingPunct="0">
              <a:lnSpc>
                <a:spcPct val="90000"/>
              </a:lnSpc>
              <a:spcBef>
                <a:spcPct val="30000"/>
              </a:spcBef>
              <a:spcAft>
                <a:spcPct val="0"/>
              </a:spcAft>
              <a:buClr>
                <a:srgbClr val="A28E6A"/>
              </a:buClr>
              <a:buChar char="o"/>
              <a:defRPr sz="2000" b="1" kern="1200">
                <a:solidFill>
                  <a:schemeClr val="tx1"/>
                </a:solidFill>
                <a:latin typeface="Franklin Gothic Book" charset="0"/>
                <a:ea typeface="ＭＳ Ｐゴシック"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nSpc>
                <a:spcPct val="100000"/>
              </a:lnSpc>
              <a:spcBef>
                <a:spcPts val="0"/>
              </a:spcBef>
              <a:buFont typeface="Wingdings 2" charset="2"/>
              <a:buNone/>
            </a:pPr>
            <a:r>
              <a:rPr lang="en-AU" sz="1800" b="0" dirty="0" smtClean="0">
                <a:latin typeface="Courier New" panose="02070309020205020404" pitchFamily="49" charset="0"/>
              </a:rPr>
              <a:t>&lt;Procedure </a:t>
            </a:r>
            <a:r>
              <a:rPr lang="en-AU" sz="1800" b="0" dirty="0" err="1" smtClean="0">
                <a:latin typeface="Courier New" panose="02070309020205020404" pitchFamily="49" charset="0"/>
              </a:rPr>
              <a:t>xmlns</a:t>
            </a:r>
            <a:r>
              <a:rPr lang="en-AU" sz="1800" b="0" dirty="0" smtClean="0">
                <a:latin typeface="Courier New" panose="02070309020205020404" pitchFamily="49" charset="0"/>
              </a:rPr>
              <a:t>="http://hl7.org/</a:t>
            </a:r>
            <a:r>
              <a:rPr lang="en-AU" sz="1800" b="0" dirty="0" err="1" smtClean="0">
                <a:latin typeface="Courier New" panose="02070309020205020404" pitchFamily="49" charset="0"/>
              </a:rPr>
              <a:t>fhir</a:t>
            </a:r>
            <a:r>
              <a:rPr lang="en-AU" sz="1800" b="0" dirty="0" smtClean="0">
                <a:latin typeface="Courier New" panose="02070309020205020404" pitchFamily="49" charset="0"/>
              </a:rPr>
              <a:t>"&gt;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&lt;contained&gt;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&lt;Patient id="pat"&gt;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&lt;/Patient&gt;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&lt;/contained&gt;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&lt;subject&gt;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&lt;reference value="#pat"/&gt;</a:t>
            </a:r>
          </a:p>
          <a:p>
            <a:pPr marL="0" indent="0">
              <a:lnSpc>
                <a:spcPct val="100000"/>
              </a:lnSpc>
              <a:spcBef>
                <a:spcPts val="0"/>
              </a:spcBef>
              <a:buFont typeface="Wingdings 2" charset="2"/>
              <a:buNone/>
            </a:pPr>
            <a:r>
              <a:rPr lang="en-AU" sz="1800" b="0" dirty="0">
                <a:latin typeface="Courier New" panose="02070309020205020404" pitchFamily="49" charset="0"/>
              </a:rPr>
              <a:t> </a:t>
            </a:r>
            <a:r>
              <a:rPr lang="en-AU" sz="1800" b="0" dirty="0" smtClean="0">
                <a:latin typeface="Courier New" panose="02070309020205020404" pitchFamily="49" charset="0"/>
              </a:rPr>
              <a:t> &lt;/subject&gt;</a:t>
            </a:r>
          </a:p>
        </p:txBody>
      </p:sp>
    </p:spTree>
    <p:extLst>
      <p:ext uri="{BB962C8B-B14F-4D97-AF65-F5344CB8AC3E}">
        <p14:creationId xmlns="" xmlns:p14="http://schemas.microsoft.com/office/powerpoint/2010/main" val="245338596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FHIR?</a:t>
            </a:r>
            <a:endParaRPr lang="en-CA" dirty="0"/>
          </a:p>
        </p:txBody>
      </p:sp>
      <p:pic>
        <p:nvPicPr>
          <p:cNvPr id="11" name="Snagit_PPTD60E" descr="PPTD60E.png"/>
          <p:cNvPicPr>
            <a:picLocks noGrp="1" noChangeAspect="1"/>
          </p:cNvPicPr>
          <p:nvPr>
            <p:ph idx="1"/>
          </p:nvPr>
        </p:nvPicPr>
        <p:blipFill>
          <a:blip r:embed="rId3" cstate="print"/>
          <a:stretch>
            <a:fillRect/>
          </a:stretch>
        </p:blipFill>
        <p:spPr>
          <a:xfrm>
            <a:off x="971600" y="1680997"/>
            <a:ext cx="7056784" cy="4772339"/>
          </a:xfrm>
        </p:spPr>
      </p:pic>
    </p:spTree>
    <p:extLst>
      <p:ext uri="{BB962C8B-B14F-4D97-AF65-F5344CB8AC3E}">
        <p14:creationId xmlns="" xmlns:p14="http://schemas.microsoft.com/office/powerpoint/2010/main" val="418766135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Narrative</a:t>
            </a:r>
            <a:endParaRPr lang="en-AU" dirty="0"/>
          </a:p>
        </p:txBody>
      </p:sp>
      <p:sp>
        <p:nvSpPr>
          <p:cNvPr id="3" name="Content Placeholder 2"/>
          <p:cNvSpPr>
            <a:spLocks noGrp="1"/>
          </p:cNvSpPr>
          <p:nvPr>
            <p:ph sz="quarter" idx="1"/>
          </p:nvPr>
        </p:nvSpPr>
        <p:spPr>
          <a:xfrm>
            <a:off x="539552" y="1772816"/>
            <a:ext cx="8075240" cy="5558445"/>
          </a:xfrm>
        </p:spPr>
        <p:txBody>
          <a:bodyPr/>
          <a:lstStyle/>
          <a:p>
            <a:r>
              <a:rPr lang="en-AU" sz="2400" dirty="0" smtClean="0"/>
              <a:t>All resources can carry an html representation of their content</a:t>
            </a:r>
          </a:p>
          <a:p>
            <a:r>
              <a:rPr lang="en-AU" sz="2400" dirty="0" smtClean="0"/>
              <a:t>It’s a clinical safety issue</a:t>
            </a:r>
          </a:p>
          <a:p>
            <a:pPr lvl="1"/>
            <a:r>
              <a:rPr lang="en-AU" sz="2000" dirty="0" smtClean="0"/>
              <a:t>The receiver has a fall back option if the system is not sure it fully understands the content</a:t>
            </a:r>
          </a:p>
          <a:p>
            <a:r>
              <a:rPr lang="en-AU" sz="2400" dirty="0" smtClean="0"/>
              <a:t>It is not mandatory, but SHOULD be present</a:t>
            </a:r>
          </a:p>
          <a:p>
            <a:r>
              <a:rPr lang="en-AU" sz="2400" dirty="0" smtClean="0"/>
              <a:t>In a closed eco-system, with extremely tight control and strong conformance testing, it may not be necessary</a:t>
            </a:r>
          </a:p>
          <a:p>
            <a:pPr lvl="1"/>
            <a:r>
              <a:rPr lang="en-AU" sz="2000" dirty="0" smtClean="0"/>
              <a:t>But things often change over time</a:t>
            </a:r>
          </a:p>
          <a:p>
            <a:pPr lvl="1"/>
            <a:r>
              <a:rPr lang="en-AU" sz="2000" dirty="0" smtClean="0"/>
              <a:t>So using narrative is highly recommended</a:t>
            </a:r>
          </a:p>
          <a:p>
            <a:endParaRPr lang="en-AU" sz="2400"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90</a:t>
            </a:fld>
            <a:endParaRPr lang="en-US" dirty="0"/>
          </a:p>
        </p:txBody>
      </p:sp>
    </p:spTree>
    <p:extLst>
      <p:ext uri="{BB962C8B-B14F-4D97-AF65-F5344CB8AC3E}">
        <p14:creationId xmlns="" xmlns:p14="http://schemas.microsoft.com/office/powerpoint/2010/main" val="12759802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Narrative</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0" name="Picture 9" descr="circle.png"/>
          <p:cNvPicPr>
            <a:picLocks noChangeAspect="1"/>
          </p:cNvPicPr>
          <p:nvPr/>
        </p:nvPicPr>
        <p:blipFill>
          <a:blip r:embed="rId5" cstate="print"/>
          <a:stretch>
            <a:fillRect/>
          </a:stretch>
        </p:blipFill>
        <p:spPr>
          <a:xfrm>
            <a:off x="971600" y="2996952"/>
            <a:ext cx="5976664" cy="2164213"/>
          </a:xfrm>
          <a:prstGeom prst="rect">
            <a:avLst/>
          </a:prstGeom>
        </p:spPr>
      </p:pic>
    </p:spTree>
    <p:extLst>
      <p:ext uri="{BB962C8B-B14F-4D97-AF65-F5344CB8AC3E}">
        <p14:creationId xmlns="" xmlns:p14="http://schemas.microsoft.com/office/powerpoint/2010/main" val="319921429"/>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Narrative XHTML</a:t>
            </a:r>
            <a:endParaRPr lang="en-AU" dirty="0"/>
          </a:p>
        </p:txBody>
      </p:sp>
      <p:sp>
        <p:nvSpPr>
          <p:cNvPr id="3" name="Content Placeholder 2"/>
          <p:cNvSpPr>
            <a:spLocks noGrp="1"/>
          </p:cNvSpPr>
          <p:nvPr>
            <p:ph sz="quarter" idx="1"/>
          </p:nvPr>
        </p:nvSpPr>
        <p:spPr>
          <a:xfrm>
            <a:off x="683568" y="1772816"/>
            <a:ext cx="7772400" cy="4515082"/>
          </a:xfrm>
        </p:spPr>
        <p:txBody>
          <a:bodyPr/>
          <a:lstStyle/>
          <a:p>
            <a:r>
              <a:rPr lang="en-AU" dirty="0" smtClean="0"/>
              <a:t>Narrative is XHTML. Formatting allowed:</a:t>
            </a:r>
          </a:p>
          <a:p>
            <a:pPr lvl="1"/>
            <a:r>
              <a:rPr lang="en-AU" dirty="0" smtClean="0"/>
              <a:t>Tables, lists, </a:t>
            </a:r>
            <a:r>
              <a:rPr lang="en-AU" dirty="0" err="1" smtClean="0"/>
              <a:t>divs</a:t>
            </a:r>
            <a:r>
              <a:rPr lang="en-AU" dirty="0" smtClean="0"/>
              <a:t>, spans</a:t>
            </a:r>
          </a:p>
          <a:p>
            <a:pPr lvl="1"/>
            <a:r>
              <a:rPr lang="en-AU" dirty="0" smtClean="0"/>
              <a:t>Bold, Italics, styles </a:t>
            </a:r>
            <a:r>
              <a:rPr lang="en-AU" dirty="0" err="1" smtClean="0"/>
              <a:t>etc</a:t>
            </a:r>
            <a:endParaRPr lang="en-AU" dirty="0" smtClean="0"/>
          </a:p>
          <a:p>
            <a:pPr lvl="1"/>
            <a:r>
              <a:rPr lang="en-AU" dirty="0" smtClean="0"/>
              <a:t>E.g. all static content</a:t>
            </a:r>
          </a:p>
          <a:p>
            <a:r>
              <a:rPr lang="en-AU" dirty="0" smtClean="0"/>
              <a:t>Features not allowed:</a:t>
            </a:r>
          </a:p>
          <a:p>
            <a:pPr lvl="1"/>
            <a:r>
              <a:rPr lang="en-AU" dirty="0" smtClean="0"/>
              <a:t>Objects, scripts, forms – no active content</a:t>
            </a:r>
          </a:p>
          <a:p>
            <a:pPr lvl="1"/>
            <a:r>
              <a:rPr lang="en-AU" dirty="0" smtClean="0"/>
              <a:t>Links, </a:t>
            </a:r>
            <a:r>
              <a:rPr lang="en-AU" dirty="0" err="1" smtClean="0"/>
              <a:t>Stylesheets</a:t>
            </a:r>
            <a:r>
              <a:rPr lang="en-AU" dirty="0" smtClean="0"/>
              <a:t>, </a:t>
            </a:r>
            <a:r>
              <a:rPr lang="en-AU" dirty="0" err="1" smtClean="0"/>
              <a:t>iframes</a:t>
            </a:r>
            <a:r>
              <a:rPr lang="en-AU" dirty="0" smtClean="0"/>
              <a:t> – web context</a:t>
            </a:r>
          </a:p>
          <a:p>
            <a:pPr lvl="1"/>
            <a:r>
              <a:rPr lang="en-AU" dirty="0" smtClean="0"/>
              <a:t>Local storage, </a:t>
            </a:r>
            <a:r>
              <a:rPr lang="en-AU" dirty="0" err="1" smtClean="0"/>
              <a:t>Microdata</a:t>
            </a:r>
            <a:r>
              <a:rPr lang="en-AU" dirty="0" smtClean="0"/>
              <a:t> (no active content)</a:t>
            </a:r>
          </a:p>
          <a:p>
            <a:r>
              <a:rPr lang="en-AU" dirty="0" smtClean="0"/>
              <a:t>Concerns are security and clinical safety </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92</a:t>
            </a:fld>
            <a:endParaRPr lang="en-US" dirty="0"/>
          </a:p>
        </p:txBody>
      </p:sp>
    </p:spTree>
    <p:extLst>
      <p:ext uri="{BB962C8B-B14F-4D97-AF65-F5344CB8AC3E}">
        <p14:creationId xmlns="" xmlns:p14="http://schemas.microsoft.com/office/powerpoint/2010/main" val="10541174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Narrative XHTML</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93</a:t>
            </a:fld>
            <a:endParaRPr lang="en-US" dirty="0"/>
          </a:p>
        </p:txBody>
      </p:sp>
      <p:pic>
        <p:nvPicPr>
          <p:cNvPr id="6" name="Snagit_PPTEE13" descr="PPTEE13.png"/>
          <p:cNvPicPr>
            <a:picLocks noGrp="1" noChangeAspect="1"/>
          </p:cNvPicPr>
          <p:nvPr>
            <p:ph idx="1"/>
          </p:nvPr>
        </p:nvPicPr>
        <p:blipFill>
          <a:blip r:embed="rId3" cstate="print"/>
          <a:stretch>
            <a:fillRect/>
          </a:stretch>
        </p:blipFill>
        <p:spPr>
          <a:xfrm>
            <a:off x="1475656" y="1706014"/>
            <a:ext cx="6060873" cy="4891338"/>
          </a:xfrm>
        </p:spPr>
      </p:pic>
    </p:spTree>
    <p:extLst>
      <p:ext uri="{BB962C8B-B14F-4D97-AF65-F5344CB8AC3E}">
        <p14:creationId xmlns="" xmlns:p14="http://schemas.microsoft.com/office/powerpoint/2010/main" val="10541174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 example</a:t>
            </a:r>
            <a:endParaRPr lang="en-US" dirty="0"/>
          </a:p>
        </p:txBody>
      </p:sp>
      <p:pic>
        <p:nvPicPr>
          <p:cNvPr id="5" name="Snagit_PPTE879" descr="PPTE879.png"/>
          <p:cNvPicPr>
            <a:picLocks noChangeAspect="1"/>
          </p:cNvPicPr>
          <p:nvPr/>
        </p:nvPicPr>
        <p:blipFill>
          <a:blip r:embed="rId3" cstate="print"/>
          <a:stretch>
            <a:fillRect/>
          </a:stretch>
        </p:blipFill>
        <p:spPr>
          <a:xfrm>
            <a:off x="1187624" y="1628800"/>
            <a:ext cx="6487949" cy="4797152"/>
          </a:xfrm>
          <a:prstGeom prst="rect">
            <a:avLst/>
          </a:prstGeom>
        </p:spPr>
      </p:pic>
    </p:spTree>
    <p:extLst>
      <p:ext uri="{BB962C8B-B14F-4D97-AF65-F5344CB8AC3E}">
        <p14:creationId xmlns="" xmlns:p14="http://schemas.microsoft.com/office/powerpoint/2010/main" val="817775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TextEditor</a:t>
            </a:r>
            <a:r>
              <a:rPr lang="en-US" dirty="0" smtClean="0"/>
              <a:t>, XML editor, </a:t>
            </a:r>
            <a:r>
              <a:rPr lang="en-US" dirty="0" err="1" smtClean="0"/>
              <a:t>FHIR</a:t>
            </a:r>
            <a:r>
              <a:rPr lang="en-US" dirty="0" smtClean="0"/>
              <a:t> Notepad++ </a:t>
            </a:r>
            <a:r>
              <a:rPr lang="en-US" dirty="0" err="1" smtClean="0"/>
              <a:t>Plugin</a:t>
            </a:r>
            <a:endParaRPr lang="en-US" dirty="0" smtClean="0"/>
          </a:p>
          <a:p>
            <a:r>
              <a:rPr lang="en-US" dirty="0" smtClean="0"/>
              <a:t>(David Hay’s) </a:t>
            </a:r>
            <a:r>
              <a:rPr lang="en-US" dirty="0" err="1" smtClean="0"/>
              <a:t>clinFHIR</a:t>
            </a:r>
            <a:r>
              <a:rPr lang="en-US" dirty="0" smtClean="0"/>
              <a:t> tool</a:t>
            </a:r>
          </a:p>
          <a:p>
            <a:pPr lvl="1"/>
            <a:r>
              <a:rPr lang="en-US" dirty="0" smtClean="0"/>
              <a:t>Educational tool</a:t>
            </a:r>
          </a:p>
          <a:p>
            <a:pPr lvl="2"/>
            <a:r>
              <a:rPr lang="en-US" dirty="0" smtClean="0"/>
              <a:t>For non-techies (especially clinicians &amp; BA)</a:t>
            </a:r>
          </a:p>
          <a:p>
            <a:pPr lvl="2"/>
            <a:r>
              <a:rPr lang="en-US" dirty="0" smtClean="0"/>
              <a:t>Beta software!</a:t>
            </a:r>
          </a:p>
          <a:p>
            <a:pPr lvl="1"/>
            <a:r>
              <a:rPr lang="en-US" dirty="0" smtClean="0"/>
              <a:t>Resource Builder</a:t>
            </a:r>
          </a:p>
          <a:p>
            <a:pPr lvl="2"/>
            <a:r>
              <a:rPr lang="en-US" dirty="0" smtClean="0"/>
              <a:t>View Resources</a:t>
            </a:r>
          </a:p>
          <a:p>
            <a:pPr lvl="2"/>
            <a:r>
              <a:rPr lang="en-US" dirty="0" smtClean="0"/>
              <a:t>Create Condition</a:t>
            </a:r>
          </a:p>
          <a:p>
            <a:pPr lvl="1"/>
            <a:r>
              <a:rPr lang="en-US" dirty="0" smtClean="0"/>
              <a:t>http://clinfhir.com/</a:t>
            </a:r>
          </a:p>
          <a:p>
            <a:pPr lvl="2"/>
            <a:endParaRPr lang="en-US" dirty="0" smtClean="0"/>
          </a:p>
        </p:txBody>
      </p:sp>
      <p:sp>
        <p:nvSpPr>
          <p:cNvPr id="2" name="Title 1"/>
          <p:cNvSpPr>
            <a:spLocks noGrp="1"/>
          </p:cNvSpPr>
          <p:nvPr>
            <p:ph type="title"/>
          </p:nvPr>
        </p:nvSpPr>
        <p:spPr/>
        <p:txBody>
          <a:bodyPr/>
          <a:lstStyle/>
          <a:p>
            <a:r>
              <a:rPr lang="en-US" dirty="0" smtClean="0"/>
              <a:t>Visualizing FHIR	</a:t>
            </a:r>
            <a:endParaRPr lang="en-US" dirty="0"/>
          </a:p>
        </p:txBody>
      </p:sp>
    </p:spTree>
    <p:extLst>
      <p:ext uri="{BB962C8B-B14F-4D97-AF65-F5344CB8AC3E}">
        <p14:creationId xmlns="" xmlns:p14="http://schemas.microsoft.com/office/powerpoint/2010/main" val="169670198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96</a:t>
            </a:fld>
            <a:endParaRPr lang="en-CA" dirty="0"/>
          </a:p>
        </p:txBody>
      </p:sp>
      <p:sp>
        <p:nvSpPr>
          <p:cNvPr id="4" name="Text Placeholder 3"/>
          <p:cNvSpPr>
            <a:spLocks noGrp="1"/>
          </p:cNvSpPr>
          <p:nvPr>
            <p:ph type="body" idx="4294967295"/>
          </p:nvPr>
        </p:nvSpPr>
        <p:spPr/>
        <p:txBody>
          <a:bodyPr/>
          <a:lstStyle/>
          <a:p>
            <a:r>
              <a:rPr lang="en-US" dirty="0" smtClean="0"/>
              <a:t>Support</a:t>
            </a:r>
            <a:r>
              <a:rPr lang="en-US" baseline="0" dirty="0" smtClean="0"/>
              <a:t> for coded data of varying complexity</a:t>
            </a:r>
          </a:p>
          <a:p>
            <a:r>
              <a:rPr lang="en-US" baseline="0" dirty="0" smtClean="0"/>
              <a:t>Some codes defined as part of resource, others referenced from external vocabularies</a:t>
            </a:r>
          </a:p>
          <a:p>
            <a:pPr lvl="1"/>
            <a:r>
              <a:rPr lang="en-US" baseline="0" dirty="0" smtClean="0"/>
              <a:t>LOINC, SNOMED, UCUM, etc.</a:t>
            </a:r>
          </a:p>
          <a:p>
            <a:pPr lvl="0"/>
            <a:r>
              <a:rPr lang="en-US" dirty="0" smtClean="0"/>
              <a:t>Recognition some</a:t>
            </a:r>
            <a:r>
              <a:rPr lang="en-US" baseline="0" dirty="0" smtClean="0"/>
              <a:t> will differ by implementation space</a:t>
            </a:r>
          </a:p>
          <a:p>
            <a:pPr lvl="0"/>
            <a:r>
              <a:rPr lang="en-US" baseline="0" dirty="0" smtClean="0"/>
              <a:t>Can use Value Set resource to define more complex or specific</a:t>
            </a:r>
            <a:r>
              <a:rPr lang="en-US" dirty="0" smtClean="0"/>
              <a:t> </a:t>
            </a:r>
            <a:r>
              <a:rPr lang="en-US" baseline="0" dirty="0" smtClean="0"/>
              <a:t>code lists</a:t>
            </a:r>
            <a:endParaRPr lang="en-CA" dirty="0"/>
          </a:p>
        </p:txBody>
      </p:sp>
    </p:spTree>
    <p:extLst>
      <p:ext uri="{BB962C8B-B14F-4D97-AF65-F5344CB8AC3E}">
        <p14:creationId xmlns="" xmlns:p14="http://schemas.microsoft.com/office/powerpoint/2010/main" val="113196477"/>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a:xfrm>
            <a:off x="539552" y="2492896"/>
            <a:ext cx="8147248" cy="1656184"/>
          </a:xfrm>
        </p:spPr>
        <p:txBody>
          <a:bodyPr/>
          <a:lstStyle/>
          <a:p>
            <a:pPr marL="0" indent="0" algn="ctr">
              <a:buNone/>
            </a:pPr>
            <a:r>
              <a:rPr lang="en-US" dirty="0" smtClean="0"/>
              <a:t>a discipline that systematically studies the “labeling or designating of concepts” particular to one or more subject fields or domains of human activity</a:t>
            </a:r>
            <a:endParaRPr lang="en-US" dirty="0"/>
          </a:p>
        </p:txBody>
      </p:sp>
      <p:sp>
        <p:nvSpPr>
          <p:cNvPr id="4" name="TextBox 3"/>
          <p:cNvSpPr txBox="1"/>
          <p:nvPr/>
        </p:nvSpPr>
        <p:spPr>
          <a:xfrm>
            <a:off x="7020272" y="5157192"/>
            <a:ext cx="1518865" cy="461665"/>
          </a:xfrm>
          <a:prstGeom prst="rect">
            <a:avLst/>
          </a:prstGeom>
          <a:noFill/>
        </p:spPr>
        <p:txBody>
          <a:bodyPr wrap="none" rtlCol="0">
            <a:spAutoFit/>
          </a:bodyPr>
          <a:lstStyle/>
          <a:p>
            <a:r>
              <a:rPr lang="en-US" dirty="0" smtClean="0">
                <a:solidFill>
                  <a:schemeClr val="tx1"/>
                </a:solidFill>
              </a:rPr>
              <a:t>Wikipedia</a:t>
            </a:r>
            <a:endParaRPr lang="en-US" dirty="0">
              <a:solidFill>
                <a:schemeClr val="tx1"/>
              </a:solidFill>
            </a:endParaRPr>
          </a:p>
        </p:txBody>
      </p:sp>
    </p:spTree>
    <p:extLst>
      <p:ext uri="{BB962C8B-B14F-4D97-AF65-F5344CB8AC3E}">
        <p14:creationId xmlns="" xmlns:p14="http://schemas.microsoft.com/office/powerpoint/2010/main" val="3109211154"/>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procedure.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707904" y="3429000"/>
            <a:ext cx="5128653" cy="2376264"/>
          </a:xfrm>
          <a:prstGeom prst="rect">
            <a:avLst/>
          </a:prstGeom>
        </p:spPr>
      </p:pic>
      <p:sp>
        <p:nvSpPr>
          <p:cNvPr id="2" name="Title 1"/>
          <p:cNvSpPr>
            <a:spLocks noGrp="1"/>
          </p:cNvSpPr>
          <p:nvPr>
            <p:ph type="title"/>
          </p:nvPr>
        </p:nvSpPr>
        <p:spPr/>
        <p:txBody>
          <a:bodyPr/>
          <a:lstStyle/>
          <a:p>
            <a:r>
              <a:rPr lang="en-US" dirty="0" smtClean="0"/>
              <a:t>FHIR Data Types for Coded Data</a:t>
            </a:r>
            <a:endParaRPr lang="en-US" dirty="0"/>
          </a:p>
        </p:txBody>
      </p:sp>
      <p:sp>
        <p:nvSpPr>
          <p:cNvPr id="3" name="Content Placeholder 2"/>
          <p:cNvSpPr>
            <a:spLocks noGrp="1"/>
          </p:cNvSpPr>
          <p:nvPr>
            <p:ph idx="1"/>
          </p:nvPr>
        </p:nvSpPr>
        <p:spPr/>
        <p:txBody>
          <a:bodyPr/>
          <a:lstStyle/>
          <a:p>
            <a:r>
              <a:rPr lang="en-US" dirty="0" smtClean="0"/>
              <a:t>Resource element </a:t>
            </a:r>
            <a:r>
              <a:rPr lang="en-US" dirty="0" err="1" smtClean="0"/>
              <a:t>datatypes</a:t>
            </a:r>
            <a:r>
              <a:rPr lang="en-US" dirty="0" smtClean="0"/>
              <a:t> of different ‘categories’</a:t>
            </a:r>
          </a:p>
          <a:p>
            <a:pPr lvl="1"/>
            <a:r>
              <a:rPr lang="en-US" dirty="0" smtClean="0"/>
              <a:t>Non-coded data </a:t>
            </a:r>
          </a:p>
          <a:p>
            <a:pPr lvl="1"/>
            <a:r>
              <a:rPr lang="en-US" dirty="0" smtClean="0"/>
              <a:t>Coded data</a:t>
            </a:r>
          </a:p>
          <a:p>
            <a:pPr lvl="2"/>
            <a:r>
              <a:rPr lang="en-US" dirty="0" smtClean="0"/>
              <a:t>Code</a:t>
            </a:r>
          </a:p>
          <a:p>
            <a:pPr lvl="2"/>
            <a:r>
              <a:rPr lang="en-US" dirty="0" smtClean="0"/>
              <a:t>Coding</a:t>
            </a:r>
          </a:p>
          <a:p>
            <a:pPr lvl="2"/>
            <a:r>
              <a:rPr lang="en-US" dirty="0" err="1" smtClean="0"/>
              <a:t>CodeableConcept</a:t>
            </a:r>
            <a:endParaRPr lang="en-US" dirty="0" smtClean="0"/>
          </a:p>
          <a:p>
            <a:pPr lvl="2"/>
            <a:r>
              <a:rPr lang="en-US" dirty="0" smtClean="0"/>
              <a:t>(Quantity)</a:t>
            </a:r>
          </a:p>
          <a:p>
            <a:pPr lvl="1"/>
            <a:endParaRPr lang="en-US" dirty="0" smtClean="0"/>
          </a:p>
          <a:p>
            <a:pPr lvl="1"/>
            <a:endParaRPr lang="en-US" dirty="0" smtClean="0"/>
          </a:p>
          <a:p>
            <a:pPr lvl="1"/>
            <a:endParaRPr lang="en-US" dirty="0"/>
          </a:p>
        </p:txBody>
      </p:sp>
    </p:spTree>
    <p:extLst>
      <p:ext uri="{BB962C8B-B14F-4D97-AF65-F5344CB8AC3E}">
        <p14:creationId xmlns="" xmlns:p14="http://schemas.microsoft.com/office/powerpoint/2010/main" val="278708649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Examples</a:t>
            </a:r>
            <a:endParaRPr lang="en-AU" dirty="0"/>
          </a:p>
        </p:txBody>
      </p:sp>
      <p:sp>
        <p:nvSpPr>
          <p:cNvPr id="3" name="Content Placeholder 2"/>
          <p:cNvSpPr>
            <a:spLocks noGrp="1"/>
          </p:cNvSpPr>
          <p:nvPr>
            <p:ph idx="1"/>
          </p:nvPr>
        </p:nvSpPr>
        <p:spPr>
          <a:xfrm>
            <a:off x="323528" y="1600200"/>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status" : </a:t>
            </a:r>
            <a:r>
              <a:rPr lang="en-AU" sz="1800" dirty="0">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confirmed"</a:t>
            </a:r>
          </a:p>
          <a:p>
            <a:r>
              <a:rPr lang="en-AU" sz="2400" dirty="0" smtClean="0"/>
              <a:t>Coding</a:t>
            </a:r>
            <a:r>
              <a:rPr lang="en-AU" sz="2400" dirty="0"/>
              <a:t>: </a:t>
            </a:r>
            <a:r>
              <a:rPr lang="en-AU" sz="1800" dirty="0" smtClean="0">
                <a:latin typeface="Courier New" panose="02070309020205020404" pitchFamily="49" charset="0"/>
                <a:cs typeface="Courier New" panose="02070309020205020404" pitchFamily="49" charset="0"/>
              </a:rPr>
              <a:t>{</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system": "http://www.nlm.nih.gov/research/umls/rxnorm</a:t>
            </a:r>
            <a:r>
              <a:rPr lang="en-AU" sz="1800" dirty="0" smtClean="0">
                <a:latin typeface="Courier New" panose="02070309020205020404" pitchFamily="49" charset="0"/>
                <a:cs typeface="Courier New" panose="02070309020205020404" pitchFamily="49" charset="0"/>
              </a:rPr>
              <a:t>",</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"code": "C3214954</a:t>
            </a:r>
            <a:r>
              <a:rPr lang="en-AU" sz="1800" dirty="0" smtClean="0">
                <a:latin typeface="Courier New" panose="02070309020205020404" pitchFamily="49" charset="0"/>
                <a:cs typeface="Courier New" panose="02070309020205020404" pitchFamily="49" charset="0"/>
              </a:rPr>
              <a:t>",</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display": "cashew nut allergenic extract </a:t>
            </a:r>
            <a:r>
              <a:rPr lang="en-AU" sz="1800" dirty="0" smtClean="0">
                <a:latin typeface="Courier New" panose="02070309020205020404" pitchFamily="49" charset="0"/>
                <a:cs typeface="Courier New" panose="02070309020205020404" pitchFamily="49" charset="0"/>
              </a:rPr>
              <a:t>Injectable"</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a:t>
            </a:r>
            <a:endParaRPr lang="en-AU" sz="2800" dirty="0" smtClean="0">
              <a:latin typeface="Courier New" panose="02070309020205020404" pitchFamily="49" charset="0"/>
              <a:cs typeface="Courier New" panose="02070309020205020404" pitchFamily="49" charset="0"/>
            </a:endParaRPr>
          </a:p>
          <a:p>
            <a:r>
              <a:rPr lang="en-AU" sz="2400" dirty="0" err="1" smtClean="0"/>
              <a:t>CodeableConcept</a:t>
            </a:r>
            <a:r>
              <a:rPr lang="en-AU" sz="2400" dirty="0"/>
              <a:t>: </a:t>
            </a:r>
            <a:r>
              <a:rPr lang="en-AU" sz="1800" dirty="0" smtClean="0">
                <a:latin typeface="Courier New" panose="02070309020205020404" pitchFamily="49" charset="0"/>
                <a:cs typeface="Courier New" panose="02070309020205020404" pitchFamily="49" charset="0"/>
              </a:rPr>
              <a:t>{</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coding": </a:t>
            </a:r>
            <a:r>
              <a:rPr lang="en-AU" sz="1800" dirty="0" smtClean="0">
                <a:latin typeface="Courier New" panose="02070309020205020404" pitchFamily="49" charset="0"/>
                <a:cs typeface="Courier New" panose="02070309020205020404" pitchFamily="49" charset="0"/>
              </a:rPr>
              <a:t>[{ </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system": "http://snomed.info/</a:t>
            </a:r>
            <a:r>
              <a:rPr lang="en-AU" sz="1800" dirty="0" err="1">
                <a:latin typeface="Courier New" panose="02070309020205020404" pitchFamily="49" charset="0"/>
                <a:cs typeface="Courier New" panose="02070309020205020404" pitchFamily="49" charset="0"/>
              </a:rPr>
              <a:t>sct</a:t>
            </a:r>
            <a:r>
              <a:rPr lang="en-AU" sz="1800" dirty="0" smtClean="0">
                <a:latin typeface="Courier New" panose="02070309020205020404" pitchFamily="49" charset="0"/>
                <a:cs typeface="Courier New" panose="02070309020205020404" pitchFamily="49" charset="0"/>
              </a:rPr>
              <a:t>",</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code": "39579001</a:t>
            </a:r>
            <a:r>
              <a:rPr lang="en-AU" sz="1800" dirty="0" smtClean="0">
                <a:latin typeface="Courier New" panose="02070309020205020404" pitchFamily="49" charset="0"/>
                <a:cs typeface="Courier New" panose="02070309020205020404" pitchFamily="49" charset="0"/>
              </a:rPr>
              <a:t>",</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r>
              <a:rPr lang="en-AU" sz="1800" dirty="0">
                <a:latin typeface="Courier New" panose="02070309020205020404" pitchFamily="49" charset="0"/>
                <a:cs typeface="Courier New" panose="02070309020205020404" pitchFamily="49" charset="0"/>
              </a:rPr>
              <a:t>display": "Anaphylactic </a:t>
            </a:r>
            <a:r>
              <a:rPr lang="en-AU" sz="1800" dirty="0" smtClean="0">
                <a:latin typeface="Courier New" panose="02070309020205020404" pitchFamily="49" charset="0"/>
                <a:cs typeface="Courier New" panose="02070309020205020404" pitchFamily="49" charset="0"/>
              </a:rPr>
              <a:t>reaction“</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  "text" : "Anaphylaxis"</a:t>
            </a:r>
            <a:br>
              <a:rPr lang="en-AU" sz="1800" dirty="0" smtClean="0">
                <a:latin typeface="Courier New" panose="02070309020205020404" pitchFamily="49" charset="0"/>
                <a:cs typeface="Courier New" panose="02070309020205020404" pitchFamily="49" charset="0"/>
              </a:rPr>
            </a:br>
            <a:r>
              <a:rPr lang="en-AU" sz="1800" dirty="0" smtClean="0">
                <a:latin typeface="Courier New" panose="02070309020205020404" pitchFamily="49" charset="0"/>
                <a:cs typeface="Courier New" panose="02070309020205020404" pitchFamily="49" charset="0"/>
              </a:rPr>
              <a:t>}</a:t>
            </a:r>
            <a:endParaRPr lang="en-AU" sz="1800" dirty="0">
              <a:latin typeface="Courier New" panose="02070309020205020404" pitchFamily="49" charset="0"/>
              <a:cs typeface="Courier New" panose="02070309020205020404" pitchFamily="49" charset="0"/>
            </a:endParaRPr>
          </a:p>
        </p:txBody>
      </p:sp>
    </p:spTree>
    <p:extLst>
      <p:ext uri="{BB962C8B-B14F-4D97-AF65-F5344CB8AC3E}">
        <p14:creationId xmlns="" xmlns:p14="http://schemas.microsoft.com/office/powerpoint/2010/main" val="32002208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26477</TotalTime>
  <Words>10055</Words>
  <Application>Microsoft Office PowerPoint</Application>
  <PresentationFormat>On-screen Show (4:3)</PresentationFormat>
  <Paragraphs>1859</Paragraphs>
  <Slides>169</Slides>
  <Notes>109</Notes>
  <HiddenSlides>69</HiddenSlides>
  <MMClips>0</MMClips>
  <ScaleCrop>false</ScaleCrop>
  <HeadingPairs>
    <vt:vector size="4" baseType="variant">
      <vt:variant>
        <vt:lpstr>Theme</vt:lpstr>
      </vt:variant>
      <vt:variant>
        <vt:i4>1</vt:i4>
      </vt:variant>
      <vt:variant>
        <vt:lpstr>Slide Titles</vt:lpstr>
      </vt:variant>
      <vt:variant>
        <vt:i4>169</vt:i4>
      </vt:variant>
    </vt:vector>
  </HeadingPairs>
  <TitlesOfParts>
    <vt:vector size="170" baseType="lpstr">
      <vt:lpstr>Refined</vt:lpstr>
      <vt:lpstr>Introduction to FHIR</vt:lpstr>
      <vt:lpstr>This presentation</vt:lpstr>
      <vt:lpstr>Acknowledgements</vt:lpstr>
      <vt:lpstr>Agenda</vt:lpstr>
      <vt:lpstr>Who am I?</vt:lpstr>
      <vt:lpstr>Who are you?</vt:lpstr>
      <vt:lpstr>Tutorial Objectives</vt:lpstr>
      <vt:lpstr>The FHIR Spec – DSTU2</vt:lpstr>
      <vt:lpstr>What is FHIR?</vt:lpstr>
      <vt:lpstr>Answer: An instigator of bad puns</vt:lpstr>
      <vt:lpstr>The Acronym</vt:lpstr>
      <vt:lpstr>Genesis of FHIR</vt:lpstr>
      <vt:lpstr>Genesis of FHIR</vt:lpstr>
      <vt:lpstr>Complexity Model</vt:lpstr>
      <vt:lpstr>Three Laws of Interoperability</vt:lpstr>
      <vt:lpstr>Genesis of FHIR</vt:lpstr>
      <vt:lpstr>Timeline: Where does FHIR fit?</vt:lpstr>
      <vt:lpstr>Business Case for using FHIR</vt:lpstr>
      <vt:lpstr>FHIR Manifesto</vt:lpstr>
      <vt:lpstr>FHIR Manifesto</vt:lpstr>
      <vt:lpstr>Implementer Focus</vt:lpstr>
      <vt:lpstr>Implementer Focus</vt:lpstr>
      <vt:lpstr>Implementer Focus</vt:lpstr>
      <vt:lpstr>Implementer Focus: Test Servers, Connectathons</vt:lpstr>
      <vt:lpstr>Support “Common” Scenarios</vt:lpstr>
      <vt:lpstr>Support “Common” Scenarios: Example – FHIR Address</vt:lpstr>
      <vt:lpstr>Leverage Cross-Industry Web Technologies</vt:lpstr>
      <vt:lpstr>Leverage Cross-Industry Web Technologies</vt:lpstr>
      <vt:lpstr>Web technologies</vt:lpstr>
      <vt:lpstr>Human Readable</vt:lpstr>
      <vt:lpstr>Human Readable</vt:lpstr>
      <vt:lpstr>Freely available</vt:lpstr>
      <vt:lpstr>Governance</vt:lpstr>
      <vt:lpstr>Paradigms and Architectures</vt:lpstr>
      <vt:lpstr>Support for Multiple Paradigms</vt:lpstr>
      <vt:lpstr>Support for Multiple Paradigms</vt:lpstr>
      <vt:lpstr>REST</vt:lpstr>
      <vt:lpstr>Document</vt:lpstr>
      <vt:lpstr>Message</vt:lpstr>
      <vt:lpstr>Service Oriented Architecture (SOA)</vt:lpstr>
      <vt:lpstr>Operations</vt:lpstr>
      <vt:lpstr>Slide 42</vt:lpstr>
      <vt:lpstr>Architectures</vt:lpstr>
      <vt:lpstr>Architectures</vt:lpstr>
      <vt:lpstr>Some possible architectures</vt:lpstr>
      <vt:lpstr>Repository model</vt:lpstr>
      <vt:lpstr>Slide 47</vt:lpstr>
      <vt:lpstr>2 aspects to FHIR </vt:lpstr>
      <vt:lpstr>FHIR Resources</vt:lpstr>
      <vt:lpstr>Resources</vt:lpstr>
      <vt:lpstr>What’s a Resource?</vt:lpstr>
      <vt:lpstr>FHIR Resources</vt:lpstr>
      <vt:lpstr>Why resources?</vt:lpstr>
      <vt:lpstr>Resources - I</vt:lpstr>
      <vt:lpstr>Resources - II</vt:lpstr>
      <vt:lpstr>Resources - III</vt:lpstr>
      <vt:lpstr>Detailed look at a FHIR Resource</vt:lpstr>
      <vt:lpstr>Detailed look at a FHIR Resource</vt:lpstr>
      <vt:lpstr>Slide 59</vt:lpstr>
      <vt:lpstr>Slide 60</vt:lpstr>
      <vt:lpstr>Slide 61</vt:lpstr>
      <vt:lpstr>Resources</vt:lpstr>
      <vt:lpstr>Example Content Definitions: UML Representation</vt:lpstr>
      <vt:lpstr>Example Content Definitions: Multiple Representations</vt:lpstr>
      <vt:lpstr>Slide 65</vt:lpstr>
      <vt:lpstr>Slide 66</vt:lpstr>
      <vt:lpstr>Anatomy of a Resource</vt:lpstr>
      <vt:lpstr>Resource Element</vt:lpstr>
      <vt:lpstr>Resource Element Example</vt:lpstr>
      <vt:lpstr>Data types</vt:lpstr>
      <vt:lpstr>Data types:Primitive</vt:lpstr>
      <vt:lpstr>Complex</vt:lpstr>
      <vt:lpstr>Example – CD datatype</vt:lpstr>
      <vt:lpstr>Example – CD datatype</vt:lpstr>
      <vt:lpstr>CodeableConcept</vt:lpstr>
      <vt:lpstr>CodeableConcept: Example</vt:lpstr>
      <vt:lpstr>Bindings</vt:lpstr>
      <vt:lpstr>Bindings</vt:lpstr>
      <vt:lpstr>Polymorphic Properties</vt:lpstr>
      <vt:lpstr>Constraints &amp; Notes</vt:lpstr>
      <vt:lpstr>Resource Identifiers </vt:lpstr>
      <vt:lpstr>A Resource’s ID Example</vt:lpstr>
      <vt:lpstr>A Resource’s ID</vt:lpstr>
      <vt:lpstr>“Business” identifiers</vt:lpstr>
      <vt:lpstr>It’s all about combining resources . . .</vt:lpstr>
      <vt:lpstr>References between Resources</vt:lpstr>
      <vt:lpstr>References between Resources</vt:lpstr>
      <vt:lpstr>References</vt:lpstr>
      <vt:lpstr>Rules for references</vt:lpstr>
      <vt:lpstr>Narrative</vt:lpstr>
      <vt:lpstr>Narrative</vt:lpstr>
      <vt:lpstr>Narrative XHTML</vt:lpstr>
      <vt:lpstr>Narrative XHTML</vt:lpstr>
      <vt:lpstr>Narrative example</vt:lpstr>
      <vt:lpstr>Visualizing FHIR </vt:lpstr>
      <vt:lpstr>Vocabulary</vt:lpstr>
      <vt:lpstr>Terminology</vt:lpstr>
      <vt:lpstr>FHIR Data Types for Coded Data</vt:lpstr>
      <vt:lpstr>Examples</vt:lpstr>
      <vt:lpstr>Terminology Sub-system</vt:lpstr>
      <vt:lpstr>Terminology Sub-system</vt:lpstr>
      <vt:lpstr>Terminology Sub-system</vt:lpstr>
      <vt:lpstr>Terminology Sub-system</vt:lpstr>
      <vt:lpstr>Binding Strength</vt:lpstr>
      <vt:lpstr>ValueSet resource</vt:lpstr>
      <vt:lpstr>ValueSet for condition.code</vt:lpstr>
      <vt:lpstr>Terminology Server</vt:lpstr>
      <vt:lpstr>Exercise: Using a Terminology Server</vt:lpstr>
      <vt:lpstr>resource miscellanous topics</vt:lpstr>
      <vt:lpstr>Tags</vt:lpstr>
      <vt:lpstr>Versioning</vt:lpstr>
      <vt:lpstr>Version history – and revival</vt:lpstr>
      <vt:lpstr>Bundles</vt:lpstr>
      <vt:lpstr>Bundles</vt:lpstr>
      <vt:lpstr>Bundle as a serialized Object Graph</vt:lpstr>
      <vt:lpstr>Contained Resources</vt:lpstr>
      <vt:lpstr>Resource Exchange via FHIR RESTful API</vt:lpstr>
      <vt:lpstr>REST in practice</vt:lpstr>
      <vt:lpstr>REST Operations</vt:lpstr>
      <vt:lpstr>FHIR RESTful Interactions</vt:lpstr>
      <vt:lpstr>FHIR RESTful - Syntax</vt:lpstr>
      <vt:lpstr>FHIR RESTful Search</vt:lpstr>
      <vt:lpstr>FHIR RESTful Search</vt:lpstr>
      <vt:lpstr>Playing with FHIR</vt:lpstr>
      <vt:lpstr>FHIR Operations</vt:lpstr>
      <vt:lpstr>RPC (Operations) vs REST</vt:lpstr>
      <vt:lpstr>RPC vs REST example</vt:lpstr>
      <vt:lpstr>FHIR Operations</vt:lpstr>
      <vt:lpstr>Profiles &amp; conformance</vt:lpstr>
      <vt:lpstr>The need for Profiles</vt:lpstr>
      <vt:lpstr>The need for Profiles</vt:lpstr>
      <vt:lpstr>Profiling a resource. For example...</vt:lpstr>
      <vt:lpstr>FHIR Extensions</vt:lpstr>
      <vt:lpstr>The Case for Extensions</vt:lpstr>
      <vt:lpstr>Extensions</vt:lpstr>
      <vt:lpstr>Extensions</vt:lpstr>
      <vt:lpstr>Extension Definition</vt:lpstr>
      <vt:lpstr>An Extension in a resource</vt:lpstr>
      <vt:lpstr>Extending a multiple birth</vt:lpstr>
      <vt:lpstr>Modifier Extensions</vt:lpstr>
      <vt:lpstr>Governing Extensions</vt:lpstr>
      <vt:lpstr>Using Profiles</vt:lpstr>
      <vt:lpstr>Tooling</vt:lpstr>
      <vt:lpstr>Conformance</vt:lpstr>
      <vt:lpstr>Conformance (cont’d)</vt:lpstr>
      <vt:lpstr>Implementing FHIR</vt:lpstr>
      <vt:lpstr>Client responsibilities</vt:lpstr>
      <vt:lpstr>Where can FHIR be used?</vt:lpstr>
      <vt:lpstr>Architecture</vt:lpstr>
      <vt:lpstr>Implementation Assistance</vt:lpstr>
      <vt:lpstr>Implementation Tools</vt:lpstr>
      <vt:lpstr>Test Servers</vt:lpstr>
      <vt:lpstr>Connectathons</vt:lpstr>
      <vt:lpstr>Implementation Assistance</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vt:lpstr>
      <vt:lpstr>FHIR Manifesto</vt:lpstr>
      <vt:lpstr>FHIR &amp; Cost of Integration</vt:lpstr>
      <vt:lpstr>Future impact of FHIR</vt:lpstr>
      <vt:lpstr>Review Tutorial Objectives</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Eric Haas</cp:lastModifiedBy>
  <cp:revision>490</cp:revision>
  <dcterms:created xsi:type="dcterms:W3CDTF">2012-12-03T20:41:34Z</dcterms:created>
  <dcterms:modified xsi:type="dcterms:W3CDTF">2016-01-04T19:52:51Z</dcterms:modified>
</cp:coreProperties>
</file>